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3" r:id="rId1"/>
    <p:sldMasterId id="2147483735" r:id="rId2"/>
    <p:sldMasterId id="2147483747" r:id="rId3"/>
  </p:sldMasterIdLst>
  <p:notesMasterIdLst>
    <p:notesMasterId r:id="rId16"/>
  </p:notesMasterIdLst>
  <p:sldIdLst>
    <p:sldId id="256" r:id="rId4"/>
    <p:sldId id="258" r:id="rId5"/>
    <p:sldId id="280" r:id="rId6"/>
    <p:sldId id="286" r:id="rId7"/>
    <p:sldId id="281" r:id="rId8"/>
    <p:sldId id="282" r:id="rId9"/>
    <p:sldId id="288" r:id="rId10"/>
    <p:sldId id="283" r:id="rId11"/>
    <p:sldId id="289" r:id="rId12"/>
    <p:sldId id="287" r:id="rId13"/>
    <p:sldId id="284" r:id="rId14"/>
    <p:sldId id="2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139"/>
    <a:srgbClr val="366658"/>
    <a:srgbClr val="8CB649"/>
    <a:srgbClr val="87D5A9"/>
    <a:srgbClr val="57A5FF"/>
    <a:srgbClr val="4966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43"/>
    <p:restoredTop sz="51896"/>
  </p:normalViewPr>
  <p:slideViewPr>
    <p:cSldViewPr snapToGrid="0" snapToObjects="1">
      <p:cViewPr>
        <p:scale>
          <a:sx n="118" d="100"/>
          <a:sy n="118" d="100"/>
        </p:scale>
        <p:origin x="408" y="-1656"/>
      </p:cViewPr>
      <p:guideLst/>
    </p:cSldViewPr>
  </p:slideViewPr>
  <p:notesTextViewPr>
    <p:cViewPr>
      <p:scale>
        <a:sx n="150" d="100"/>
        <a:sy n="15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4DC383-5859-4413-9CF3-FF91C707F6B0}"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6E71020-93F1-430E-B7C1-CAF5CBBE7FBB}">
      <dgm:prSet/>
      <dgm:spPr/>
      <dgm:t>
        <a:bodyPr/>
        <a:lstStyle/>
        <a:p>
          <a:r>
            <a:rPr lang="en-US" dirty="0"/>
            <a:t>What are the characteristics of in-range updates that break a client’s build?</a:t>
          </a:r>
        </a:p>
      </dgm:t>
    </dgm:pt>
    <dgm:pt modelId="{82B36631-57C0-4A59-94CD-741256EE6ACC}" type="parTrans" cxnId="{D5F11B42-E890-45D7-8A1E-BB99119FF3BA}">
      <dgm:prSet/>
      <dgm:spPr/>
      <dgm:t>
        <a:bodyPr/>
        <a:lstStyle/>
        <a:p>
          <a:endParaRPr lang="en-US"/>
        </a:p>
      </dgm:t>
    </dgm:pt>
    <dgm:pt modelId="{71ADF306-C1C8-49EB-ABA6-2AE0B9E33442}" type="sibTrans" cxnId="{D5F11B42-E890-45D7-8A1E-BB99119FF3BA}">
      <dgm:prSet phldrT="01" phldr="0"/>
      <dgm:spPr/>
      <dgm:t>
        <a:bodyPr/>
        <a:lstStyle/>
        <a:p>
          <a:r>
            <a:rPr lang="en-US"/>
            <a:t>01</a:t>
          </a:r>
          <a:endParaRPr lang="en-US" dirty="0"/>
        </a:p>
      </dgm:t>
    </dgm:pt>
    <dgm:pt modelId="{92AE64CB-54A8-4E6C-AE4C-127760D4FD82}">
      <dgm:prSet/>
      <dgm:spPr/>
      <dgm:t>
        <a:bodyPr/>
        <a:lstStyle/>
        <a:p>
          <a:r>
            <a:rPr lang="en-US" dirty="0"/>
            <a:t>How do clients respond to in-range breaking updates?</a:t>
          </a:r>
        </a:p>
      </dgm:t>
    </dgm:pt>
    <dgm:pt modelId="{9962B6EB-9C05-4F2E-B063-FF60B927393F}" type="parTrans" cxnId="{5595EBAE-52E2-4C10-9581-4A839E611616}">
      <dgm:prSet/>
      <dgm:spPr/>
      <dgm:t>
        <a:bodyPr/>
        <a:lstStyle/>
        <a:p>
          <a:endParaRPr lang="en-US"/>
        </a:p>
      </dgm:t>
    </dgm:pt>
    <dgm:pt modelId="{10A67ACA-6C14-47E9-B996-F6F4B7375326}" type="sibTrans" cxnId="{5595EBAE-52E2-4C10-9581-4A839E611616}">
      <dgm:prSet phldrT="02" phldr="0"/>
      <dgm:spPr/>
      <dgm:t>
        <a:bodyPr/>
        <a:lstStyle/>
        <a:p>
          <a:r>
            <a:rPr lang="en-US"/>
            <a:t>02</a:t>
          </a:r>
        </a:p>
      </dgm:t>
    </dgm:pt>
    <dgm:pt modelId="{7E615B8B-5049-4B90-B7C1-91325F566954}">
      <dgm:prSet/>
      <dgm:spPr/>
      <dgm:t>
        <a:bodyPr/>
        <a:lstStyle/>
        <a:p>
          <a:r>
            <a:rPr lang="en-US" dirty="0"/>
            <a:t>Do broken builds in clients prompt a response from the breakage-inducing provider?</a:t>
          </a:r>
        </a:p>
      </dgm:t>
    </dgm:pt>
    <dgm:pt modelId="{0EB150B5-CA57-48CB-92C0-B4E05DD2725C}" type="parTrans" cxnId="{92B91D80-0D35-4CE9-8E21-E386DCE6510B}">
      <dgm:prSet/>
      <dgm:spPr/>
      <dgm:t>
        <a:bodyPr/>
        <a:lstStyle/>
        <a:p>
          <a:endParaRPr lang="en-US"/>
        </a:p>
      </dgm:t>
    </dgm:pt>
    <dgm:pt modelId="{D21595F2-EF7C-440E-AB6D-64BC3031B5A1}" type="sibTrans" cxnId="{92B91D80-0D35-4CE9-8E21-E386DCE6510B}">
      <dgm:prSet phldrT="03" phldr="0"/>
      <dgm:spPr/>
      <dgm:t>
        <a:bodyPr/>
        <a:lstStyle/>
        <a:p>
          <a:r>
            <a:rPr lang="en-US"/>
            <a:t>03</a:t>
          </a:r>
        </a:p>
      </dgm:t>
    </dgm:pt>
    <dgm:pt modelId="{8D5CDBB1-255B-D644-8E7E-18D95D9EFD14}" type="pres">
      <dgm:prSet presAssocID="{214DC383-5859-4413-9CF3-FF91C707F6B0}" presName="Name0" presStyleCnt="0">
        <dgm:presLayoutVars>
          <dgm:animLvl val="lvl"/>
          <dgm:resizeHandles val="exact"/>
        </dgm:presLayoutVars>
      </dgm:prSet>
      <dgm:spPr/>
    </dgm:pt>
    <dgm:pt modelId="{EBB57CFF-3FA8-A94C-A759-E3B6E890CF2B}" type="pres">
      <dgm:prSet presAssocID="{D6E71020-93F1-430E-B7C1-CAF5CBBE7FBB}" presName="compositeNode" presStyleCnt="0">
        <dgm:presLayoutVars>
          <dgm:bulletEnabled val="1"/>
        </dgm:presLayoutVars>
      </dgm:prSet>
      <dgm:spPr/>
    </dgm:pt>
    <dgm:pt modelId="{4CEB3541-2BD6-4642-8CAE-917553C785AC}" type="pres">
      <dgm:prSet presAssocID="{D6E71020-93F1-430E-B7C1-CAF5CBBE7FBB}" presName="bgRect" presStyleLbl="alignNode1" presStyleIdx="0" presStyleCnt="3" custLinFactNeighborX="-589"/>
      <dgm:spPr/>
    </dgm:pt>
    <dgm:pt modelId="{97CF94F2-9CE2-5742-9398-FA6A0EA2131C}" type="pres">
      <dgm:prSet presAssocID="{71ADF306-C1C8-49EB-ABA6-2AE0B9E33442}" presName="sibTransNodeRect" presStyleLbl="alignNode1" presStyleIdx="0" presStyleCnt="3">
        <dgm:presLayoutVars>
          <dgm:chMax val="0"/>
          <dgm:bulletEnabled val="1"/>
        </dgm:presLayoutVars>
      </dgm:prSet>
      <dgm:spPr/>
    </dgm:pt>
    <dgm:pt modelId="{109FCA8F-3954-A44F-938A-214E4889A66E}" type="pres">
      <dgm:prSet presAssocID="{D6E71020-93F1-430E-B7C1-CAF5CBBE7FBB}" presName="nodeRect" presStyleLbl="alignNode1" presStyleIdx="0" presStyleCnt="3">
        <dgm:presLayoutVars>
          <dgm:bulletEnabled val="1"/>
        </dgm:presLayoutVars>
      </dgm:prSet>
      <dgm:spPr/>
    </dgm:pt>
    <dgm:pt modelId="{98D8F010-64B4-3645-9AF5-651E0A7945E5}" type="pres">
      <dgm:prSet presAssocID="{71ADF306-C1C8-49EB-ABA6-2AE0B9E33442}" presName="sibTrans" presStyleCnt="0"/>
      <dgm:spPr/>
    </dgm:pt>
    <dgm:pt modelId="{0059417F-B8D1-924C-80C5-2196B04081FF}" type="pres">
      <dgm:prSet presAssocID="{92AE64CB-54A8-4E6C-AE4C-127760D4FD82}" presName="compositeNode" presStyleCnt="0">
        <dgm:presLayoutVars>
          <dgm:bulletEnabled val="1"/>
        </dgm:presLayoutVars>
      </dgm:prSet>
      <dgm:spPr/>
    </dgm:pt>
    <dgm:pt modelId="{79AD5C1B-9956-5E4C-882F-256351B7CA16}" type="pres">
      <dgm:prSet presAssocID="{92AE64CB-54A8-4E6C-AE4C-127760D4FD82}" presName="bgRect" presStyleLbl="alignNode1" presStyleIdx="1" presStyleCnt="3"/>
      <dgm:spPr/>
    </dgm:pt>
    <dgm:pt modelId="{5DDB02E4-DCB1-9C4E-948D-D5C07C4F1F72}" type="pres">
      <dgm:prSet presAssocID="{10A67ACA-6C14-47E9-B996-F6F4B7375326}" presName="sibTransNodeRect" presStyleLbl="alignNode1" presStyleIdx="1" presStyleCnt="3">
        <dgm:presLayoutVars>
          <dgm:chMax val="0"/>
          <dgm:bulletEnabled val="1"/>
        </dgm:presLayoutVars>
      </dgm:prSet>
      <dgm:spPr/>
    </dgm:pt>
    <dgm:pt modelId="{06D7019C-35BC-204E-8BCB-8EC73786390A}" type="pres">
      <dgm:prSet presAssocID="{92AE64CB-54A8-4E6C-AE4C-127760D4FD82}" presName="nodeRect" presStyleLbl="alignNode1" presStyleIdx="1" presStyleCnt="3">
        <dgm:presLayoutVars>
          <dgm:bulletEnabled val="1"/>
        </dgm:presLayoutVars>
      </dgm:prSet>
      <dgm:spPr/>
    </dgm:pt>
    <dgm:pt modelId="{1C9975CD-05DF-C24A-A18B-8A19C0F76E82}" type="pres">
      <dgm:prSet presAssocID="{10A67ACA-6C14-47E9-B996-F6F4B7375326}" presName="sibTrans" presStyleCnt="0"/>
      <dgm:spPr/>
    </dgm:pt>
    <dgm:pt modelId="{1F95B44A-45B3-6942-A771-C4FD5A2E2900}" type="pres">
      <dgm:prSet presAssocID="{7E615B8B-5049-4B90-B7C1-91325F566954}" presName="compositeNode" presStyleCnt="0">
        <dgm:presLayoutVars>
          <dgm:bulletEnabled val="1"/>
        </dgm:presLayoutVars>
      </dgm:prSet>
      <dgm:spPr/>
    </dgm:pt>
    <dgm:pt modelId="{3DF08FFD-8926-724D-94B4-901619C8E2B2}" type="pres">
      <dgm:prSet presAssocID="{7E615B8B-5049-4B90-B7C1-91325F566954}" presName="bgRect" presStyleLbl="alignNode1" presStyleIdx="2" presStyleCnt="3"/>
      <dgm:spPr/>
    </dgm:pt>
    <dgm:pt modelId="{3716394D-7BBC-E84B-92BD-EF7292200FFC}" type="pres">
      <dgm:prSet presAssocID="{D21595F2-EF7C-440E-AB6D-64BC3031B5A1}" presName="sibTransNodeRect" presStyleLbl="alignNode1" presStyleIdx="2" presStyleCnt="3">
        <dgm:presLayoutVars>
          <dgm:chMax val="0"/>
          <dgm:bulletEnabled val="1"/>
        </dgm:presLayoutVars>
      </dgm:prSet>
      <dgm:spPr/>
    </dgm:pt>
    <dgm:pt modelId="{0B5293C4-2812-D646-BA4C-C47CFDA160B7}" type="pres">
      <dgm:prSet presAssocID="{7E615B8B-5049-4B90-B7C1-91325F566954}" presName="nodeRect" presStyleLbl="alignNode1" presStyleIdx="2" presStyleCnt="3">
        <dgm:presLayoutVars>
          <dgm:bulletEnabled val="1"/>
        </dgm:presLayoutVars>
      </dgm:prSet>
      <dgm:spPr/>
    </dgm:pt>
  </dgm:ptLst>
  <dgm:cxnLst>
    <dgm:cxn modelId="{42FBCA06-9416-1F47-9A63-51CED6D1EC42}" type="presOf" srcId="{7E615B8B-5049-4B90-B7C1-91325F566954}" destId="{0B5293C4-2812-D646-BA4C-C47CFDA160B7}" srcOrd="1" destOrd="0" presId="urn:microsoft.com/office/officeart/2016/7/layout/LinearBlockProcessNumbered"/>
    <dgm:cxn modelId="{96662A0C-5060-6C49-96C7-1596B59D3E95}" type="presOf" srcId="{D6E71020-93F1-430E-B7C1-CAF5CBBE7FBB}" destId="{4CEB3541-2BD6-4642-8CAE-917553C785AC}" srcOrd="0" destOrd="0" presId="urn:microsoft.com/office/officeart/2016/7/layout/LinearBlockProcessNumbered"/>
    <dgm:cxn modelId="{7E3A7024-2735-3046-BFC0-EC7FA87161C3}" type="presOf" srcId="{92AE64CB-54A8-4E6C-AE4C-127760D4FD82}" destId="{79AD5C1B-9956-5E4C-882F-256351B7CA16}" srcOrd="0" destOrd="0" presId="urn:microsoft.com/office/officeart/2016/7/layout/LinearBlockProcessNumbered"/>
    <dgm:cxn modelId="{F14C5538-AF7F-BE4D-A03D-C4340727BF21}" type="presOf" srcId="{7E615B8B-5049-4B90-B7C1-91325F566954}" destId="{3DF08FFD-8926-724D-94B4-901619C8E2B2}" srcOrd="0" destOrd="0" presId="urn:microsoft.com/office/officeart/2016/7/layout/LinearBlockProcessNumbered"/>
    <dgm:cxn modelId="{D5F11B42-E890-45D7-8A1E-BB99119FF3BA}" srcId="{214DC383-5859-4413-9CF3-FF91C707F6B0}" destId="{D6E71020-93F1-430E-B7C1-CAF5CBBE7FBB}" srcOrd="0" destOrd="0" parTransId="{82B36631-57C0-4A59-94CD-741256EE6ACC}" sibTransId="{71ADF306-C1C8-49EB-ABA6-2AE0B9E33442}"/>
    <dgm:cxn modelId="{D2751E66-A043-8141-89AC-EA93EB1F66CA}" type="presOf" srcId="{92AE64CB-54A8-4E6C-AE4C-127760D4FD82}" destId="{06D7019C-35BC-204E-8BCB-8EC73786390A}" srcOrd="1" destOrd="0" presId="urn:microsoft.com/office/officeart/2016/7/layout/LinearBlockProcessNumbered"/>
    <dgm:cxn modelId="{92B91D80-0D35-4CE9-8E21-E386DCE6510B}" srcId="{214DC383-5859-4413-9CF3-FF91C707F6B0}" destId="{7E615B8B-5049-4B90-B7C1-91325F566954}" srcOrd="2" destOrd="0" parTransId="{0EB150B5-CA57-48CB-92C0-B4E05DD2725C}" sibTransId="{D21595F2-EF7C-440E-AB6D-64BC3031B5A1}"/>
    <dgm:cxn modelId="{3FF7B68B-1F70-7F41-A56B-3110BAE60983}" type="presOf" srcId="{71ADF306-C1C8-49EB-ABA6-2AE0B9E33442}" destId="{97CF94F2-9CE2-5742-9398-FA6A0EA2131C}" srcOrd="0" destOrd="0" presId="urn:microsoft.com/office/officeart/2016/7/layout/LinearBlockProcessNumbered"/>
    <dgm:cxn modelId="{59FF5E8C-934B-254B-AD3D-06BE9903376F}" type="presOf" srcId="{D21595F2-EF7C-440E-AB6D-64BC3031B5A1}" destId="{3716394D-7BBC-E84B-92BD-EF7292200FFC}" srcOrd="0" destOrd="0" presId="urn:microsoft.com/office/officeart/2016/7/layout/LinearBlockProcessNumbered"/>
    <dgm:cxn modelId="{CE905490-3878-2445-9899-06D4B0E3CFDA}" type="presOf" srcId="{D6E71020-93F1-430E-B7C1-CAF5CBBE7FBB}" destId="{109FCA8F-3954-A44F-938A-214E4889A66E}" srcOrd="1" destOrd="0" presId="urn:microsoft.com/office/officeart/2016/7/layout/LinearBlockProcessNumbered"/>
    <dgm:cxn modelId="{5595EBAE-52E2-4C10-9581-4A839E611616}" srcId="{214DC383-5859-4413-9CF3-FF91C707F6B0}" destId="{92AE64CB-54A8-4E6C-AE4C-127760D4FD82}" srcOrd="1" destOrd="0" parTransId="{9962B6EB-9C05-4F2E-B063-FF60B927393F}" sibTransId="{10A67ACA-6C14-47E9-B996-F6F4B7375326}"/>
    <dgm:cxn modelId="{A36F87BA-93D4-D440-8C31-E092B4A36403}" type="presOf" srcId="{10A67ACA-6C14-47E9-B996-F6F4B7375326}" destId="{5DDB02E4-DCB1-9C4E-948D-D5C07C4F1F72}" srcOrd="0" destOrd="0" presId="urn:microsoft.com/office/officeart/2016/7/layout/LinearBlockProcessNumbered"/>
    <dgm:cxn modelId="{963FC9FF-20B7-9C49-BC45-28DFB431AB40}" type="presOf" srcId="{214DC383-5859-4413-9CF3-FF91C707F6B0}" destId="{8D5CDBB1-255B-D644-8E7E-18D95D9EFD14}" srcOrd="0" destOrd="0" presId="urn:microsoft.com/office/officeart/2016/7/layout/LinearBlockProcessNumbered"/>
    <dgm:cxn modelId="{D8A1E2D9-187F-B843-84AD-3D44DE758F93}" type="presParOf" srcId="{8D5CDBB1-255B-D644-8E7E-18D95D9EFD14}" destId="{EBB57CFF-3FA8-A94C-A759-E3B6E890CF2B}" srcOrd="0" destOrd="0" presId="urn:microsoft.com/office/officeart/2016/7/layout/LinearBlockProcessNumbered"/>
    <dgm:cxn modelId="{83625B3D-F649-D540-86DC-D1CA082BC873}" type="presParOf" srcId="{EBB57CFF-3FA8-A94C-A759-E3B6E890CF2B}" destId="{4CEB3541-2BD6-4642-8CAE-917553C785AC}" srcOrd="0" destOrd="0" presId="urn:microsoft.com/office/officeart/2016/7/layout/LinearBlockProcessNumbered"/>
    <dgm:cxn modelId="{BAD29E0B-ACAA-6A49-B991-675F11C996CB}" type="presParOf" srcId="{EBB57CFF-3FA8-A94C-A759-E3B6E890CF2B}" destId="{97CF94F2-9CE2-5742-9398-FA6A0EA2131C}" srcOrd="1" destOrd="0" presId="urn:microsoft.com/office/officeart/2016/7/layout/LinearBlockProcessNumbered"/>
    <dgm:cxn modelId="{97E13FC2-6ECB-3E4D-9EE5-CB1709A70E8F}" type="presParOf" srcId="{EBB57CFF-3FA8-A94C-A759-E3B6E890CF2B}" destId="{109FCA8F-3954-A44F-938A-214E4889A66E}" srcOrd="2" destOrd="0" presId="urn:microsoft.com/office/officeart/2016/7/layout/LinearBlockProcessNumbered"/>
    <dgm:cxn modelId="{301B8082-5C17-C14D-8B67-C2BBDDA907C9}" type="presParOf" srcId="{8D5CDBB1-255B-D644-8E7E-18D95D9EFD14}" destId="{98D8F010-64B4-3645-9AF5-651E0A7945E5}" srcOrd="1" destOrd="0" presId="urn:microsoft.com/office/officeart/2016/7/layout/LinearBlockProcessNumbered"/>
    <dgm:cxn modelId="{6EAA4B3F-70A2-9C42-BC4D-4A9423F3137E}" type="presParOf" srcId="{8D5CDBB1-255B-D644-8E7E-18D95D9EFD14}" destId="{0059417F-B8D1-924C-80C5-2196B04081FF}" srcOrd="2" destOrd="0" presId="urn:microsoft.com/office/officeart/2016/7/layout/LinearBlockProcessNumbered"/>
    <dgm:cxn modelId="{2140C411-C371-A142-93C9-610070E5C439}" type="presParOf" srcId="{0059417F-B8D1-924C-80C5-2196B04081FF}" destId="{79AD5C1B-9956-5E4C-882F-256351B7CA16}" srcOrd="0" destOrd="0" presId="urn:microsoft.com/office/officeart/2016/7/layout/LinearBlockProcessNumbered"/>
    <dgm:cxn modelId="{D7D6E4E3-A0B6-3544-B406-8FDFD6ABDC41}" type="presParOf" srcId="{0059417F-B8D1-924C-80C5-2196B04081FF}" destId="{5DDB02E4-DCB1-9C4E-948D-D5C07C4F1F72}" srcOrd="1" destOrd="0" presId="urn:microsoft.com/office/officeart/2016/7/layout/LinearBlockProcessNumbered"/>
    <dgm:cxn modelId="{F6BDD3EE-F7BF-0D40-A394-5A3F1C7290AD}" type="presParOf" srcId="{0059417F-B8D1-924C-80C5-2196B04081FF}" destId="{06D7019C-35BC-204E-8BCB-8EC73786390A}" srcOrd="2" destOrd="0" presId="urn:microsoft.com/office/officeart/2016/7/layout/LinearBlockProcessNumbered"/>
    <dgm:cxn modelId="{3A66A8E1-BE3C-2344-A0B3-826F41F0A9DD}" type="presParOf" srcId="{8D5CDBB1-255B-D644-8E7E-18D95D9EFD14}" destId="{1C9975CD-05DF-C24A-A18B-8A19C0F76E82}" srcOrd="3" destOrd="0" presId="urn:microsoft.com/office/officeart/2016/7/layout/LinearBlockProcessNumbered"/>
    <dgm:cxn modelId="{C0D56871-5341-F94B-81DA-AEDAA156715B}" type="presParOf" srcId="{8D5CDBB1-255B-D644-8E7E-18D95D9EFD14}" destId="{1F95B44A-45B3-6942-A771-C4FD5A2E2900}" srcOrd="4" destOrd="0" presId="urn:microsoft.com/office/officeart/2016/7/layout/LinearBlockProcessNumbered"/>
    <dgm:cxn modelId="{CB66DE12-4F38-1A4A-A923-3FE48BAA50B9}" type="presParOf" srcId="{1F95B44A-45B3-6942-A771-C4FD5A2E2900}" destId="{3DF08FFD-8926-724D-94B4-901619C8E2B2}" srcOrd="0" destOrd="0" presId="urn:microsoft.com/office/officeart/2016/7/layout/LinearBlockProcessNumbered"/>
    <dgm:cxn modelId="{7E8C65C6-D185-D347-AF9D-9D8576CBB330}" type="presParOf" srcId="{1F95B44A-45B3-6942-A771-C4FD5A2E2900}" destId="{3716394D-7BBC-E84B-92BD-EF7292200FFC}" srcOrd="1" destOrd="0" presId="urn:microsoft.com/office/officeart/2016/7/layout/LinearBlockProcessNumbered"/>
    <dgm:cxn modelId="{2C89CB22-937F-9446-B31B-90A3361253ED}" type="presParOf" srcId="{1F95B44A-45B3-6942-A771-C4FD5A2E2900}" destId="{0B5293C4-2812-D646-BA4C-C47CFDA160B7}"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E7632F-10B6-4B78-8CB4-D982ECF436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9D085D-B5E2-4B10-A4A0-B8BB9F63DCAB}">
      <dgm:prSet/>
      <dgm:spPr/>
      <dgm:t>
        <a:bodyPr/>
        <a:lstStyle/>
        <a:p>
          <a:pPr>
            <a:lnSpc>
              <a:spcPct val="100000"/>
            </a:lnSpc>
          </a:pPr>
          <a:r>
            <a:rPr lang="en-US" dirty="0"/>
            <a:t>Manual analysis of pinning failures.</a:t>
          </a:r>
        </a:p>
      </dgm:t>
    </dgm:pt>
    <dgm:pt modelId="{A9A63135-55C4-4998-8044-8E184BFCF5CA}" type="parTrans" cxnId="{45B5C774-CDF7-40FD-B027-D0DF7ED5D6EF}">
      <dgm:prSet/>
      <dgm:spPr/>
      <dgm:t>
        <a:bodyPr/>
        <a:lstStyle/>
        <a:p>
          <a:endParaRPr lang="en-US"/>
        </a:p>
      </dgm:t>
    </dgm:pt>
    <dgm:pt modelId="{D4E5D493-9018-46F1-832A-B45D67210A31}" type="sibTrans" cxnId="{45B5C774-CDF7-40FD-B027-D0DF7ED5D6EF}">
      <dgm:prSet/>
      <dgm:spPr/>
      <dgm:t>
        <a:bodyPr/>
        <a:lstStyle/>
        <a:p>
          <a:endParaRPr lang="en-US"/>
        </a:p>
      </dgm:t>
    </dgm:pt>
    <dgm:pt modelId="{279C2C32-67E8-4B6A-88CE-5167AB96248A}">
      <dgm:prSet/>
      <dgm:spPr/>
      <dgm:t>
        <a:bodyPr/>
        <a:lstStyle/>
        <a:p>
          <a:pPr>
            <a:lnSpc>
              <a:spcPct val="100000"/>
            </a:lnSpc>
          </a:pPr>
          <a:r>
            <a:rPr lang="en-US" dirty="0"/>
            <a:t>More concrete analysis on how release frequency changes after a breaking update.</a:t>
          </a:r>
        </a:p>
      </dgm:t>
    </dgm:pt>
    <dgm:pt modelId="{42C74791-20B0-460E-A73A-C8CF08E509D9}" type="parTrans" cxnId="{BCFEE1AC-8614-4722-8819-D000D6D27C87}">
      <dgm:prSet/>
      <dgm:spPr/>
      <dgm:t>
        <a:bodyPr/>
        <a:lstStyle/>
        <a:p>
          <a:endParaRPr lang="en-US"/>
        </a:p>
      </dgm:t>
    </dgm:pt>
    <dgm:pt modelId="{14FBED9F-2A0B-4E78-8DB0-465CE5186CF7}" type="sibTrans" cxnId="{BCFEE1AC-8614-4722-8819-D000D6D27C87}">
      <dgm:prSet/>
      <dgm:spPr/>
      <dgm:t>
        <a:bodyPr/>
        <a:lstStyle/>
        <a:p>
          <a:endParaRPr lang="en-US"/>
        </a:p>
      </dgm:t>
    </dgm:pt>
    <dgm:pt modelId="{982A77AF-A71D-4129-B402-AFE8E0EF32C9}">
      <dgm:prSet/>
      <dgm:spPr/>
      <dgm:t>
        <a:bodyPr/>
        <a:lstStyle/>
        <a:p>
          <a:pPr>
            <a:lnSpc>
              <a:spcPct val="100000"/>
            </a:lnSpc>
          </a:pPr>
          <a:r>
            <a:rPr lang="en-US" dirty="0"/>
            <a:t>Expand study to include issues from </a:t>
          </a:r>
          <a:r>
            <a:rPr lang="en-US" dirty="0" err="1"/>
            <a:t>Dependabot</a:t>
          </a:r>
          <a:r>
            <a:rPr lang="en-US" dirty="0"/>
            <a:t>.</a:t>
          </a:r>
        </a:p>
      </dgm:t>
    </dgm:pt>
    <dgm:pt modelId="{DF86B64B-D2D1-4F05-93DB-5AA2688FF6A8}" type="parTrans" cxnId="{D1461EF2-75AE-4740-B64B-D0DDE764823C}">
      <dgm:prSet/>
      <dgm:spPr/>
      <dgm:t>
        <a:bodyPr/>
        <a:lstStyle/>
        <a:p>
          <a:endParaRPr lang="en-US"/>
        </a:p>
      </dgm:t>
    </dgm:pt>
    <dgm:pt modelId="{90BB3C2C-D8B6-4441-B1F3-FF3326D31F2C}" type="sibTrans" cxnId="{D1461EF2-75AE-4740-B64B-D0DDE764823C}">
      <dgm:prSet/>
      <dgm:spPr/>
      <dgm:t>
        <a:bodyPr/>
        <a:lstStyle/>
        <a:p>
          <a:endParaRPr lang="en-US"/>
        </a:p>
      </dgm:t>
    </dgm:pt>
    <dgm:pt modelId="{60AB0298-EBCD-449A-A7FD-51CF827F8305}" type="pres">
      <dgm:prSet presAssocID="{C5E7632F-10B6-4B78-8CB4-D982ECF436D8}" presName="root" presStyleCnt="0">
        <dgm:presLayoutVars>
          <dgm:dir/>
          <dgm:resizeHandles val="exact"/>
        </dgm:presLayoutVars>
      </dgm:prSet>
      <dgm:spPr/>
    </dgm:pt>
    <dgm:pt modelId="{E7C7B497-F213-48BE-A195-66B19AB0F35A}" type="pres">
      <dgm:prSet presAssocID="{049D085D-B5E2-4B10-A4A0-B8BB9F63DCAB}" presName="compNode" presStyleCnt="0"/>
      <dgm:spPr/>
    </dgm:pt>
    <dgm:pt modelId="{883A92ED-42A7-4C28-8D4C-A10F4FF92EF4}" type="pres">
      <dgm:prSet presAssocID="{049D085D-B5E2-4B10-A4A0-B8BB9F63DCAB}" presName="bgRect" presStyleLbl="bgShp" presStyleIdx="0" presStyleCnt="3"/>
      <dgm:spPr/>
    </dgm:pt>
    <dgm:pt modelId="{F17C5DD2-5FCA-494E-B00F-5BD2433A88DE}" type="pres">
      <dgm:prSet presAssocID="{049D085D-B5E2-4B10-A4A0-B8BB9F63DC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7569EF28-79D4-4524-89EC-07B72736BC04}" type="pres">
      <dgm:prSet presAssocID="{049D085D-B5E2-4B10-A4A0-B8BB9F63DCAB}" presName="spaceRect" presStyleCnt="0"/>
      <dgm:spPr/>
    </dgm:pt>
    <dgm:pt modelId="{65365F6F-D61B-41C3-B063-D80038622548}" type="pres">
      <dgm:prSet presAssocID="{049D085D-B5E2-4B10-A4A0-B8BB9F63DCAB}" presName="parTx" presStyleLbl="revTx" presStyleIdx="0" presStyleCnt="3">
        <dgm:presLayoutVars>
          <dgm:chMax val="0"/>
          <dgm:chPref val="0"/>
        </dgm:presLayoutVars>
      </dgm:prSet>
      <dgm:spPr/>
    </dgm:pt>
    <dgm:pt modelId="{4B3C6D2A-8C4E-472B-9C7A-1E5D03D2CBAF}" type="pres">
      <dgm:prSet presAssocID="{D4E5D493-9018-46F1-832A-B45D67210A31}" presName="sibTrans" presStyleCnt="0"/>
      <dgm:spPr/>
    </dgm:pt>
    <dgm:pt modelId="{3FF9EF43-61C9-4F14-991F-61C66743D174}" type="pres">
      <dgm:prSet presAssocID="{279C2C32-67E8-4B6A-88CE-5167AB96248A}" presName="compNode" presStyleCnt="0"/>
      <dgm:spPr/>
    </dgm:pt>
    <dgm:pt modelId="{0D6BE70D-D6FD-4BD6-A5DA-0248A55CD644}" type="pres">
      <dgm:prSet presAssocID="{279C2C32-67E8-4B6A-88CE-5167AB96248A}" presName="bgRect" presStyleLbl="bgShp" presStyleIdx="1" presStyleCnt="3"/>
      <dgm:spPr/>
    </dgm:pt>
    <dgm:pt modelId="{A70B8A68-764A-43FE-AEDD-9D7A797F1F0F}" type="pres">
      <dgm:prSet presAssocID="{279C2C32-67E8-4B6A-88CE-5167AB9624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16627F8-7B7F-4AF2-A006-E385BF2520F8}" type="pres">
      <dgm:prSet presAssocID="{279C2C32-67E8-4B6A-88CE-5167AB96248A}" presName="spaceRect" presStyleCnt="0"/>
      <dgm:spPr/>
    </dgm:pt>
    <dgm:pt modelId="{FAB17E22-6D52-4F9D-BAF9-96CAD7378BE8}" type="pres">
      <dgm:prSet presAssocID="{279C2C32-67E8-4B6A-88CE-5167AB96248A}" presName="parTx" presStyleLbl="revTx" presStyleIdx="1" presStyleCnt="3">
        <dgm:presLayoutVars>
          <dgm:chMax val="0"/>
          <dgm:chPref val="0"/>
        </dgm:presLayoutVars>
      </dgm:prSet>
      <dgm:spPr/>
    </dgm:pt>
    <dgm:pt modelId="{0F9287B7-F922-4E35-B367-6945FDCF76ED}" type="pres">
      <dgm:prSet presAssocID="{14FBED9F-2A0B-4E78-8DB0-465CE5186CF7}" presName="sibTrans" presStyleCnt="0"/>
      <dgm:spPr/>
    </dgm:pt>
    <dgm:pt modelId="{0FAE6A51-8909-4FF5-B7F5-B5C67215EC13}" type="pres">
      <dgm:prSet presAssocID="{982A77AF-A71D-4129-B402-AFE8E0EF32C9}" presName="compNode" presStyleCnt="0"/>
      <dgm:spPr/>
    </dgm:pt>
    <dgm:pt modelId="{46DB498A-CF88-4E3D-9A78-B65059B245F4}" type="pres">
      <dgm:prSet presAssocID="{982A77AF-A71D-4129-B402-AFE8E0EF32C9}" presName="bgRect" presStyleLbl="bgShp" presStyleIdx="2" presStyleCnt="3"/>
      <dgm:spPr/>
    </dgm:pt>
    <dgm:pt modelId="{7831A593-7E29-4D78-8D0D-4CEE56044B63}" type="pres">
      <dgm:prSet presAssocID="{982A77AF-A71D-4129-B402-AFE8E0EF32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30031A83-8E45-45CC-9EE3-A82895DE621A}" type="pres">
      <dgm:prSet presAssocID="{982A77AF-A71D-4129-B402-AFE8E0EF32C9}" presName="spaceRect" presStyleCnt="0"/>
      <dgm:spPr/>
    </dgm:pt>
    <dgm:pt modelId="{C63D12F6-9CEC-4B9D-99DE-331C5F9B41F0}" type="pres">
      <dgm:prSet presAssocID="{982A77AF-A71D-4129-B402-AFE8E0EF32C9}" presName="parTx" presStyleLbl="revTx" presStyleIdx="2" presStyleCnt="3">
        <dgm:presLayoutVars>
          <dgm:chMax val="0"/>
          <dgm:chPref val="0"/>
        </dgm:presLayoutVars>
      </dgm:prSet>
      <dgm:spPr/>
    </dgm:pt>
  </dgm:ptLst>
  <dgm:cxnLst>
    <dgm:cxn modelId="{D3D2AC3F-C113-7E4C-8078-6E4495CC6361}" type="presOf" srcId="{982A77AF-A71D-4129-B402-AFE8E0EF32C9}" destId="{C63D12F6-9CEC-4B9D-99DE-331C5F9B41F0}" srcOrd="0" destOrd="0" presId="urn:microsoft.com/office/officeart/2018/2/layout/IconVerticalSolidList"/>
    <dgm:cxn modelId="{45B5C774-CDF7-40FD-B027-D0DF7ED5D6EF}" srcId="{C5E7632F-10B6-4B78-8CB4-D982ECF436D8}" destId="{049D085D-B5E2-4B10-A4A0-B8BB9F63DCAB}" srcOrd="0" destOrd="0" parTransId="{A9A63135-55C4-4998-8044-8E184BFCF5CA}" sibTransId="{D4E5D493-9018-46F1-832A-B45D67210A31}"/>
    <dgm:cxn modelId="{BCFEE1AC-8614-4722-8819-D000D6D27C87}" srcId="{C5E7632F-10B6-4B78-8CB4-D982ECF436D8}" destId="{279C2C32-67E8-4B6A-88CE-5167AB96248A}" srcOrd="1" destOrd="0" parTransId="{42C74791-20B0-460E-A73A-C8CF08E509D9}" sibTransId="{14FBED9F-2A0B-4E78-8DB0-465CE5186CF7}"/>
    <dgm:cxn modelId="{5511E6DF-6FEA-B443-99B9-269B5DDE1CEB}" type="presOf" srcId="{049D085D-B5E2-4B10-A4A0-B8BB9F63DCAB}" destId="{65365F6F-D61B-41C3-B063-D80038622548}" srcOrd="0" destOrd="0" presId="urn:microsoft.com/office/officeart/2018/2/layout/IconVerticalSolidList"/>
    <dgm:cxn modelId="{D1461EF2-75AE-4740-B64B-D0DDE764823C}" srcId="{C5E7632F-10B6-4B78-8CB4-D982ECF436D8}" destId="{982A77AF-A71D-4129-B402-AFE8E0EF32C9}" srcOrd="2" destOrd="0" parTransId="{DF86B64B-D2D1-4F05-93DB-5AA2688FF6A8}" sibTransId="{90BB3C2C-D8B6-4441-B1F3-FF3326D31F2C}"/>
    <dgm:cxn modelId="{0031ABF3-36C5-4A49-BED1-CB9F8FC96307}" type="presOf" srcId="{279C2C32-67E8-4B6A-88CE-5167AB96248A}" destId="{FAB17E22-6D52-4F9D-BAF9-96CAD7378BE8}" srcOrd="0" destOrd="0" presId="urn:microsoft.com/office/officeart/2018/2/layout/IconVerticalSolidList"/>
    <dgm:cxn modelId="{E25E41FF-1806-1A43-97E4-34B0A5B6870B}" type="presOf" srcId="{C5E7632F-10B6-4B78-8CB4-D982ECF436D8}" destId="{60AB0298-EBCD-449A-A7FD-51CF827F8305}" srcOrd="0" destOrd="0" presId="urn:microsoft.com/office/officeart/2018/2/layout/IconVerticalSolidList"/>
    <dgm:cxn modelId="{FFB648FF-186D-674D-B742-92D167C2356A}" type="presParOf" srcId="{60AB0298-EBCD-449A-A7FD-51CF827F8305}" destId="{E7C7B497-F213-48BE-A195-66B19AB0F35A}" srcOrd="0" destOrd="0" presId="urn:microsoft.com/office/officeart/2018/2/layout/IconVerticalSolidList"/>
    <dgm:cxn modelId="{2E9852CE-E7E3-ED4A-8928-815909710DE5}" type="presParOf" srcId="{E7C7B497-F213-48BE-A195-66B19AB0F35A}" destId="{883A92ED-42A7-4C28-8D4C-A10F4FF92EF4}" srcOrd="0" destOrd="0" presId="urn:microsoft.com/office/officeart/2018/2/layout/IconVerticalSolidList"/>
    <dgm:cxn modelId="{346B881A-7087-A742-AC62-C9BD8149160D}" type="presParOf" srcId="{E7C7B497-F213-48BE-A195-66B19AB0F35A}" destId="{F17C5DD2-5FCA-494E-B00F-5BD2433A88DE}" srcOrd="1" destOrd="0" presId="urn:microsoft.com/office/officeart/2018/2/layout/IconVerticalSolidList"/>
    <dgm:cxn modelId="{B9BCC3B7-33CB-2041-9AA8-2094838CE420}" type="presParOf" srcId="{E7C7B497-F213-48BE-A195-66B19AB0F35A}" destId="{7569EF28-79D4-4524-89EC-07B72736BC04}" srcOrd="2" destOrd="0" presId="urn:microsoft.com/office/officeart/2018/2/layout/IconVerticalSolidList"/>
    <dgm:cxn modelId="{77C5D0FB-36A8-B24F-A712-E545531B53C2}" type="presParOf" srcId="{E7C7B497-F213-48BE-A195-66B19AB0F35A}" destId="{65365F6F-D61B-41C3-B063-D80038622548}" srcOrd="3" destOrd="0" presId="urn:microsoft.com/office/officeart/2018/2/layout/IconVerticalSolidList"/>
    <dgm:cxn modelId="{EFCD4034-1552-5C4D-98C0-74575D61FCAE}" type="presParOf" srcId="{60AB0298-EBCD-449A-A7FD-51CF827F8305}" destId="{4B3C6D2A-8C4E-472B-9C7A-1E5D03D2CBAF}" srcOrd="1" destOrd="0" presId="urn:microsoft.com/office/officeart/2018/2/layout/IconVerticalSolidList"/>
    <dgm:cxn modelId="{AE730097-7128-BD49-AB5C-83406217581E}" type="presParOf" srcId="{60AB0298-EBCD-449A-A7FD-51CF827F8305}" destId="{3FF9EF43-61C9-4F14-991F-61C66743D174}" srcOrd="2" destOrd="0" presId="urn:microsoft.com/office/officeart/2018/2/layout/IconVerticalSolidList"/>
    <dgm:cxn modelId="{4CED9A55-7CE0-2F47-864B-22C611D22979}" type="presParOf" srcId="{3FF9EF43-61C9-4F14-991F-61C66743D174}" destId="{0D6BE70D-D6FD-4BD6-A5DA-0248A55CD644}" srcOrd="0" destOrd="0" presId="urn:microsoft.com/office/officeart/2018/2/layout/IconVerticalSolidList"/>
    <dgm:cxn modelId="{B270D693-81C0-F14D-A430-4E80BADA9E4F}" type="presParOf" srcId="{3FF9EF43-61C9-4F14-991F-61C66743D174}" destId="{A70B8A68-764A-43FE-AEDD-9D7A797F1F0F}" srcOrd="1" destOrd="0" presId="urn:microsoft.com/office/officeart/2018/2/layout/IconVerticalSolidList"/>
    <dgm:cxn modelId="{0F70A3DE-6311-DB45-80C7-0C5DB25B5883}" type="presParOf" srcId="{3FF9EF43-61C9-4F14-991F-61C66743D174}" destId="{216627F8-7B7F-4AF2-A006-E385BF2520F8}" srcOrd="2" destOrd="0" presId="urn:microsoft.com/office/officeart/2018/2/layout/IconVerticalSolidList"/>
    <dgm:cxn modelId="{E2F19B49-D779-8F49-BB77-90C9EA8C93F4}" type="presParOf" srcId="{3FF9EF43-61C9-4F14-991F-61C66743D174}" destId="{FAB17E22-6D52-4F9D-BAF9-96CAD7378BE8}" srcOrd="3" destOrd="0" presId="urn:microsoft.com/office/officeart/2018/2/layout/IconVerticalSolidList"/>
    <dgm:cxn modelId="{25455767-5526-D041-B55D-72A2C7C01ADE}" type="presParOf" srcId="{60AB0298-EBCD-449A-A7FD-51CF827F8305}" destId="{0F9287B7-F922-4E35-B367-6945FDCF76ED}" srcOrd="3" destOrd="0" presId="urn:microsoft.com/office/officeart/2018/2/layout/IconVerticalSolidList"/>
    <dgm:cxn modelId="{71677155-F30D-2943-95D5-D7EBAA62D025}" type="presParOf" srcId="{60AB0298-EBCD-449A-A7FD-51CF827F8305}" destId="{0FAE6A51-8909-4FF5-B7F5-B5C67215EC13}" srcOrd="4" destOrd="0" presId="urn:microsoft.com/office/officeart/2018/2/layout/IconVerticalSolidList"/>
    <dgm:cxn modelId="{AAE4B371-BB4C-144E-90C1-24B5B7892EF8}" type="presParOf" srcId="{0FAE6A51-8909-4FF5-B7F5-B5C67215EC13}" destId="{46DB498A-CF88-4E3D-9A78-B65059B245F4}" srcOrd="0" destOrd="0" presId="urn:microsoft.com/office/officeart/2018/2/layout/IconVerticalSolidList"/>
    <dgm:cxn modelId="{091F609B-DBE6-474A-963C-EEBC9DD8B87F}" type="presParOf" srcId="{0FAE6A51-8909-4FF5-B7F5-B5C67215EC13}" destId="{7831A593-7E29-4D78-8D0D-4CEE56044B63}" srcOrd="1" destOrd="0" presId="urn:microsoft.com/office/officeart/2018/2/layout/IconVerticalSolidList"/>
    <dgm:cxn modelId="{70E62DFF-737F-2443-B77E-1FDD68C35BC0}" type="presParOf" srcId="{0FAE6A51-8909-4FF5-B7F5-B5C67215EC13}" destId="{30031A83-8E45-45CC-9EE3-A82895DE621A}" srcOrd="2" destOrd="0" presId="urn:microsoft.com/office/officeart/2018/2/layout/IconVerticalSolidList"/>
    <dgm:cxn modelId="{EC58529D-5F78-674E-980F-0EB41ED43E15}" type="presParOf" srcId="{0FAE6A51-8909-4FF5-B7F5-B5C67215EC13}" destId="{C63D12F6-9CEC-4B9D-99DE-331C5F9B41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B3541-2BD6-4642-8CAE-917553C785AC}">
      <dsp:nvSpPr>
        <dsp:cNvPr id="0" name=""/>
        <dsp:cNvSpPr/>
      </dsp:nvSpPr>
      <dsp:spPr>
        <a:xfrm>
          <a:off x="0" y="0"/>
          <a:ext cx="3489945" cy="3678238"/>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729" tIns="0" rIns="344729" bIns="330200" numCol="1" spcCol="1270" anchor="t" anchorCtr="0">
          <a:noAutofit/>
        </a:bodyPr>
        <a:lstStyle/>
        <a:p>
          <a:pPr marL="0" lvl="0" indent="0" algn="l" defTabSz="1155700">
            <a:lnSpc>
              <a:spcPct val="90000"/>
            </a:lnSpc>
            <a:spcBef>
              <a:spcPct val="0"/>
            </a:spcBef>
            <a:spcAft>
              <a:spcPct val="35000"/>
            </a:spcAft>
            <a:buNone/>
          </a:pPr>
          <a:r>
            <a:rPr lang="en-US" sz="2600" kern="1200" dirty="0"/>
            <a:t>What are the characteristics of in-range updates that break a client’s build?</a:t>
          </a:r>
        </a:p>
      </dsp:txBody>
      <dsp:txXfrm>
        <a:off x="0" y="1471295"/>
        <a:ext cx="3489945" cy="2206942"/>
      </dsp:txXfrm>
    </dsp:sp>
    <dsp:sp modelId="{97CF94F2-9CE2-5742-9398-FA6A0EA2131C}">
      <dsp:nvSpPr>
        <dsp:cNvPr id="0" name=""/>
        <dsp:cNvSpPr/>
      </dsp:nvSpPr>
      <dsp:spPr>
        <a:xfrm>
          <a:off x="861" y="0"/>
          <a:ext cx="3489945" cy="14712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4729" tIns="165100" rIns="344729"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61" y="0"/>
        <a:ext cx="3489945" cy="1471295"/>
      </dsp:txXfrm>
    </dsp:sp>
    <dsp:sp modelId="{79AD5C1B-9956-5E4C-882F-256351B7CA16}">
      <dsp:nvSpPr>
        <dsp:cNvPr id="0" name=""/>
        <dsp:cNvSpPr/>
      </dsp:nvSpPr>
      <dsp:spPr>
        <a:xfrm>
          <a:off x="3770002" y="0"/>
          <a:ext cx="3489945" cy="3678238"/>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729" tIns="0" rIns="344729" bIns="330200" numCol="1" spcCol="1270" anchor="t" anchorCtr="0">
          <a:noAutofit/>
        </a:bodyPr>
        <a:lstStyle/>
        <a:p>
          <a:pPr marL="0" lvl="0" indent="0" algn="l" defTabSz="1155700">
            <a:lnSpc>
              <a:spcPct val="90000"/>
            </a:lnSpc>
            <a:spcBef>
              <a:spcPct val="0"/>
            </a:spcBef>
            <a:spcAft>
              <a:spcPct val="35000"/>
            </a:spcAft>
            <a:buNone/>
          </a:pPr>
          <a:r>
            <a:rPr lang="en-US" sz="2600" kern="1200" dirty="0"/>
            <a:t>How do clients respond to in-range breaking updates?</a:t>
          </a:r>
        </a:p>
      </dsp:txBody>
      <dsp:txXfrm>
        <a:off x="3770002" y="1471295"/>
        <a:ext cx="3489945" cy="2206942"/>
      </dsp:txXfrm>
    </dsp:sp>
    <dsp:sp modelId="{5DDB02E4-DCB1-9C4E-948D-D5C07C4F1F72}">
      <dsp:nvSpPr>
        <dsp:cNvPr id="0" name=""/>
        <dsp:cNvSpPr/>
      </dsp:nvSpPr>
      <dsp:spPr>
        <a:xfrm>
          <a:off x="3770002" y="0"/>
          <a:ext cx="3489945" cy="14712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4729" tIns="165100" rIns="344729"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70002" y="0"/>
        <a:ext cx="3489945" cy="1471295"/>
      </dsp:txXfrm>
    </dsp:sp>
    <dsp:sp modelId="{3DF08FFD-8926-724D-94B4-901619C8E2B2}">
      <dsp:nvSpPr>
        <dsp:cNvPr id="0" name=""/>
        <dsp:cNvSpPr/>
      </dsp:nvSpPr>
      <dsp:spPr>
        <a:xfrm>
          <a:off x="7539143" y="0"/>
          <a:ext cx="3489945" cy="3678238"/>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729" tIns="0" rIns="344729" bIns="330200" numCol="1" spcCol="1270" anchor="t" anchorCtr="0">
          <a:noAutofit/>
        </a:bodyPr>
        <a:lstStyle/>
        <a:p>
          <a:pPr marL="0" lvl="0" indent="0" algn="l" defTabSz="1155700">
            <a:lnSpc>
              <a:spcPct val="90000"/>
            </a:lnSpc>
            <a:spcBef>
              <a:spcPct val="0"/>
            </a:spcBef>
            <a:spcAft>
              <a:spcPct val="35000"/>
            </a:spcAft>
            <a:buNone/>
          </a:pPr>
          <a:r>
            <a:rPr lang="en-US" sz="2600" kern="1200" dirty="0"/>
            <a:t>Do broken builds in clients prompt a response from the breakage-inducing provider?</a:t>
          </a:r>
        </a:p>
      </dsp:txBody>
      <dsp:txXfrm>
        <a:off x="7539143" y="1471295"/>
        <a:ext cx="3489945" cy="2206942"/>
      </dsp:txXfrm>
    </dsp:sp>
    <dsp:sp modelId="{3716394D-7BBC-E84B-92BD-EF7292200FFC}">
      <dsp:nvSpPr>
        <dsp:cNvPr id="0" name=""/>
        <dsp:cNvSpPr/>
      </dsp:nvSpPr>
      <dsp:spPr>
        <a:xfrm>
          <a:off x="7539143" y="0"/>
          <a:ext cx="3489945" cy="147129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4729" tIns="165100" rIns="344729"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539143" y="0"/>
        <a:ext cx="3489945" cy="1471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A92ED-42A7-4C28-8D4C-A10F4FF92EF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7C5DD2-5FCA-494E-B00F-5BD2433A88DE}">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365F6F-D61B-41C3-B063-D80038622548}">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Manual analysis of pinning failures.</a:t>
          </a:r>
        </a:p>
      </dsp:txBody>
      <dsp:txXfrm>
        <a:off x="1553633" y="574"/>
        <a:ext cx="5458736" cy="1345137"/>
      </dsp:txXfrm>
    </dsp:sp>
    <dsp:sp modelId="{0D6BE70D-D6FD-4BD6-A5DA-0248A55CD644}">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B8A68-764A-43FE-AEDD-9D7A797F1F0F}">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B17E22-6D52-4F9D-BAF9-96CAD7378BE8}">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More concrete analysis on how release frequency changes after a breaking update.</a:t>
          </a:r>
        </a:p>
      </dsp:txBody>
      <dsp:txXfrm>
        <a:off x="1553633" y="1681996"/>
        <a:ext cx="5458736" cy="1345137"/>
      </dsp:txXfrm>
    </dsp:sp>
    <dsp:sp modelId="{46DB498A-CF88-4E3D-9A78-B65059B245F4}">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1A593-7E29-4D78-8D0D-4CEE56044B63}">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D12F6-9CEC-4B9D-99DE-331C5F9B41F0}">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Expand study to include issues from </a:t>
          </a:r>
          <a:r>
            <a:rPr lang="en-US" sz="2400" kern="1200" dirty="0" err="1"/>
            <a:t>Dependabot</a:t>
          </a:r>
          <a:r>
            <a:rPr lang="en-US" sz="2400" kern="1200" dirty="0"/>
            <a:t>.</a:t>
          </a:r>
        </a:p>
      </dsp:txBody>
      <dsp:txXfrm>
        <a:off x="1553633" y="3363418"/>
        <a:ext cx="5458736" cy="1345137"/>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5D869-B057-0E48-A982-DBED172DEB5C}" type="datetimeFigureOut">
              <a:rPr lang="en-US" smtClean="0"/>
              <a:t>12/10/20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A05C7-EB5F-6446-8989-894A31FF1148}" type="slidenum">
              <a:rPr lang="en-US" smtClean="0"/>
              <a:t>‹#›</a:t>
            </a:fld>
            <a:endParaRPr lang="en-US"/>
          </a:p>
        </p:txBody>
      </p:sp>
    </p:spTree>
    <p:extLst>
      <p:ext uri="{BB962C8B-B14F-4D97-AF65-F5344CB8AC3E}">
        <p14:creationId xmlns:p14="http://schemas.microsoft.com/office/powerpoint/2010/main" val="32536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Hi everyone. I’ll be presenting my project called “Keeping the build up-to-par. An empirical study on in-range breaking updates in the </a:t>
            </a:r>
            <a:r>
              <a:rPr lang="en-US" dirty="0" err="1"/>
              <a:t>npm</a:t>
            </a:r>
            <a:r>
              <a:rPr lang="en-US" dirty="0"/>
              <a:t> ecosystem”</a:t>
            </a:r>
          </a:p>
        </p:txBody>
      </p:sp>
      <p:sp>
        <p:nvSpPr>
          <p:cNvPr id="4" name="Slide Number Placeholder 3"/>
          <p:cNvSpPr>
            <a:spLocks noGrp="1"/>
          </p:cNvSpPr>
          <p:nvPr>
            <p:ph type="sldNum" sz="quarter" idx="5"/>
          </p:nvPr>
        </p:nvSpPr>
        <p:spPr/>
        <p:txBody>
          <a:bodyPr/>
          <a:lstStyle/>
          <a:p>
            <a:fld id="{4CBA05C7-EB5F-6446-8989-894A31FF1148}" type="slidenum">
              <a:rPr lang="en-US" smtClean="0"/>
              <a:t>0</a:t>
            </a:fld>
            <a:endParaRPr lang="en-US"/>
          </a:p>
        </p:txBody>
      </p:sp>
    </p:spTree>
    <p:extLst>
      <p:ext uri="{BB962C8B-B14F-4D97-AF65-F5344CB8AC3E}">
        <p14:creationId xmlns:p14="http://schemas.microsoft.com/office/powerpoint/2010/main" val="3188269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RQ3, we wanted to see if a lot of these failed in-range updates prompt any response in the provider package. We initially tried searching through the comments on the issue reports to see if there were any that mentioned they had opened an issue report with the provider package, but didn’t find any. Now since we had already collected all of the release information for the dependency packages, we decided to look at the release frequency of the provider package immediately after they released a breaking version versus their average release time. You can see on the boxplot on the left that releases that immediately follow breaking releases tend to happen quicker compared to the time between releases across all versions. The other two graphs show the distributions of the release frequency against the number of breakages caused by the package as a whole in the middle, and for a specific version release on the right. So you can see that the right graph tends to have more bins distributed along shorter time periods compared to the distribution across all version releases.</a:t>
            </a:r>
          </a:p>
        </p:txBody>
      </p:sp>
      <p:sp>
        <p:nvSpPr>
          <p:cNvPr id="4" name="Slide Number Placeholder 3"/>
          <p:cNvSpPr>
            <a:spLocks noGrp="1"/>
          </p:cNvSpPr>
          <p:nvPr>
            <p:ph type="sldNum" sz="quarter" idx="5"/>
          </p:nvPr>
        </p:nvSpPr>
        <p:spPr/>
        <p:txBody>
          <a:bodyPr/>
          <a:lstStyle/>
          <a:p>
            <a:fld id="{4CBA05C7-EB5F-6446-8989-894A31FF1148}" type="slidenum">
              <a:rPr lang="en-US" smtClean="0"/>
              <a:t>9</a:t>
            </a:fld>
            <a:endParaRPr lang="en-US"/>
          </a:p>
        </p:txBody>
      </p:sp>
    </p:spTree>
    <p:extLst>
      <p:ext uri="{BB962C8B-B14F-4D97-AF65-F5344CB8AC3E}">
        <p14:creationId xmlns:p14="http://schemas.microsoft.com/office/powerpoint/2010/main" val="4057975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definitely still work I think that can be done on this project. So you might have noticed that a high proportion of user comments were classified as ‘other’, so I would like to dig into those a bit more to see if there are any other dominant categories I might have missed.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 also want to do some manual analysis on why so many of the pin attempts failed.  It’s pretty concerning that the pin failure rate is that high, and I think  finding a reason for why so many packages still failed after pinning the dependency would be very beneficial for bot designers.</a:t>
            </a:r>
          </a:p>
          <a:p>
            <a:endParaRPr lang="en-US" dirty="0"/>
          </a:p>
          <a:p>
            <a:r>
              <a:rPr lang="en-US" dirty="0"/>
              <a:t>I think that more concrete analysis is required on how the release frequency changes after a breaking update, so maybe get some hard numbers to put against how much the release time drops after a popular package releases an update that breaks a lot of clients.</a:t>
            </a:r>
          </a:p>
          <a:p>
            <a:endParaRPr lang="en-US" dirty="0"/>
          </a:p>
          <a:p>
            <a:r>
              <a:rPr lang="en-US" dirty="0"/>
              <a:t>Finally, I’ve also been doing a lot of work with </a:t>
            </a:r>
            <a:r>
              <a:rPr lang="en-US" dirty="0" err="1"/>
              <a:t>Dependabot</a:t>
            </a:r>
            <a:r>
              <a:rPr lang="en-US" dirty="0"/>
              <a:t> for another term project, which is another automatic dependency management bot, and I’d like to look into including issue reports from it into my study, to expand the case study. But I think that would be more for moving past term project and into publishable paper territory.</a:t>
            </a:r>
          </a:p>
        </p:txBody>
      </p:sp>
      <p:sp>
        <p:nvSpPr>
          <p:cNvPr id="4" name="Slide Number Placeholder 3"/>
          <p:cNvSpPr>
            <a:spLocks noGrp="1"/>
          </p:cNvSpPr>
          <p:nvPr>
            <p:ph type="sldNum" sz="quarter" idx="5"/>
          </p:nvPr>
        </p:nvSpPr>
        <p:spPr/>
        <p:txBody>
          <a:bodyPr/>
          <a:lstStyle/>
          <a:p>
            <a:fld id="{4CBA05C7-EB5F-6446-8989-894A31FF1148}" type="slidenum">
              <a:rPr lang="en-US" smtClean="0"/>
              <a:t>10</a:t>
            </a:fld>
            <a:endParaRPr lang="en-US"/>
          </a:p>
        </p:txBody>
      </p:sp>
    </p:spTree>
    <p:extLst>
      <p:ext uri="{BB962C8B-B14F-4D97-AF65-F5344CB8AC3E}">
        <p14:creationId xmlns:p14="http://schemas.microsoft.com/office/powerpoint/2010/main" val="426827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where we are right now. Any questions, comments, recommendations?</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11</a:t>
            </a:fld>
            <a:endParaRPr lang="en-US"/>
          </a:p>
        </p:txBody>
      </p:sp>
    </p:spTree>
    <p:extLst>
      <p:ext uri="{BB962C8B-B14F-4D97-AF65-F5344CB8AC3E}">
        <p14:creationId xmlns:p14="http://schemas.microsoft.com/office/powerpoint/2010/main" val="388575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 quick recap on my project. Dependency relationships allow a client package to reuse a certain version of a provider package. These provider packages often release versions containing bug fixes, new functionalities, and security enhancements, so it is important for the clients to keep their dependencies up to date. However, these updates sometimes include breaking changes, and the provider does not always explicitly follow the semantic versioning scheme that allows clients to specify updates they would like to receive.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Greenkeeper is a tool that practitioners can integrate with their project. It sits between </a:t>
            </a:r>
            <a:r>
              <a:rPr lang="en-CA" sz="1200" kern="1200" dirty="0" err="1">
                <a:solidFill>
                  <a:schemeClr val="tx1"/>
                </a:solidFill>
                <a:effectLst/>
                <a:latin typeface="+mn-lt"/>
                <a:ea typeface="+mn-ea"/>
                <a:cs typeface="+mn-cs"/>
              </a:rPr>
              <a:t>npm</a:t>
            </a:r>
            <a:r>
              <a:rPr lang="en-CA" sz="1200" kern="1200" dirty="0">
                <a:solidFill>
                  <a:schemeClr val="tx1"/>
                </a:solidFill>
                <a:effectLst/>
                <a:latin typeface="+mn-lt"/>
                <a:ea typeface="+mn-ea"/>
                <a:cs typeface="+mn-cs"/>
              </a:rPr>
              <a:t> and GitHub, watching the modules their repo depends on. Each time one of these dependencies is updated, Greenkeeper opens a new branch with that update. The repository’s CI tests run, and Greenkeeper watches them to see whether they pass or fail. Based on the test results and the client’s dependency version definitions, Greenkeeper will open up an issue report in the client’s repository with information stating which dependency update caused the problem. </a:t>
            </a:r>
            <a:endParaRPr lang="en-CA" dirty="0"/>
          </a:p>
          <a:p>
            <a:endParaRPr lang="en-US" dirty="0"/>
          </a:p>
          <a:p>
            <a:r>
              <a:rPr lang="en-US" dirty="0"/>
              <a:t>One of the key points to understand here is the “in-range update” on these issue reports. Semantic versioning works so that, as a client, you can specify a range of versions you would like to be able to use from a provider. This is done so that you can automatically receive simple bug fixes and patch updates as the provider releases them. This point is important because, if Greenkeeper is opening an issue for an in-range update that is breaking your build, it means that if someone were to download and install your package right now, or just try to update the dependencies on your project, it would fail to build. So there should be a certain level of urgency from developers when they get these issue reports.</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1</a:t>
            </a:fld>
            <a:endParaRPr lang="en-US"/>
          </a:p>
        </p:txBody>
      </p:sp>
    </p:spTree>
    <p:extLst>
      <p:ext uri="{BB962C8B-B14F-4D97-AF65-F5344CB8AC3E}">
        <p14:creationId xmlns:p14="http://schemas.microsoft.com/office/powerpoint/2010/main" val="37619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project proposes to examine these in-range breaking build issues to determine characteristics that cause these build failures, as well as how client’s respond to these issues and how they resolve their build. Specifically, we look at the following research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What are the characteristics of in-range updates that break a client’s build?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clients respond to in-range breaking updates?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broken builds in clients prompt a response from the breakage-inducing provider?</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2</a:t>
            </a:fld>
            <a:endParaRPr lang="en-US"/>
          </a:p>
        </p:txBody>
      </p:sp>
    </p:spTree>
    <p:extLst>
      <p:ext uri="{BB962C8B-B14F-4D97-AF65-F5344CB8AC3E}">
        <p14:creationId xmlns:p14="http://schemas.microsoft.com/office/powerpoint/2010/main" val="238545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data set for this project is based on over 12 thousand projects we found that have integrated with Greenkeeper. We collected information on each repository, including each projects dev and production dependencies. We then collected over 123 thousand breaking build issue reports that were created by Greenkeeper, and for each of these issues, we collect all of it’s associated comments and events. If there were any commits that referenced the issue report, we retrieved the information for it as well.</a:t>
            </a:r>
          </a:p>
          <a:p>
            <a:r>
              <a:rPr lang="en-CA" sz="1200" kern="1200" dirty="0">
                <a:solidFill>
                  <a:schemeClr val="tx1"/>
                </a:solidFill>
                <a:effectLst/>
                <a:latin typeface="+mn-lt"/>
                <a:ea typeface="+mn-ea"/>
                <a:cs typeface="+mn-cs"/>
              </a:rPr>
              <a:t>Once we had extracted the dev and production dependencies of each of these projects, we pulled all of their release version history from </a:t>
            </a:r>
            <a:r>
              <a:rPr lang="en-CA" sz="1200" kern="1200" dirty="0" err="1">
                <a:solidFill>
                  <a:schemeClr val="tx1"/>
                </a:solidFill>
                <a:effectLst/>
                <a:latin typeface="+mn-lt"/>
                <a:ea typeface="+mn-ea"/>
                <a:cs typeface="+mn-cs"/>
              </a:rPr>
              <a:t>libraries.io</a:t>
            </a:r>
            <a:r>
              <a:rPr lang="en-CA" sz="1200" kern="1200" dirty="0">
                <a:solidFill>
                  <a:schemeClr val="tx1"/>
                </a:solidFill>
                <a:effectLst/>
                <a:latin typeface="+mn-lt"/>
                <a:ea typeface="+mn-ea"/>
                <a:cs typeface="+mn-cs"/>
              </a:rPr>
              <a:t>, for a total of over 550 thousand version release records, and we were able to calculate the release frequency of over 7 thousand unique dependencies.</a:t>
            </a:r>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3</a:t>
            </a:fld>
            <a:endParaRPr lang="en-US"/>
          </a:p>
        </p:txBody>
      </p:sp>
    </p:spTree>
    <p:extLst>
      <p:ext uri="{BB962C8B-B14F-4D97-AF65-F5344CB8AC3E}">
        <p14:creationId xmlns:p14="http://schemas.microsoft.com/office/powerpoint/2010/main" val="31552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RQ1, we first wanted to see how the in-range breaking updates were distributed across different update types. Semantic versioning splits updates into three categories: Patch, Minor, and Major. </a:t>
            </a:r>
          </a:p>
          <a:p>
            <a:endParaRPr lang="en-US" dirty="0"/>
          </a:p>
          <a:p>
            <a:r>
              <a:rPr lang="en-US" dirty="0"/>
              <a:t>Most of the activity here is happening on the Patch and Minor updates. You can see that the proportion of breaking updates is roughly equal to the proportion of releases for both of those types. You’ll notice clients have specified they would like to receive minor updates for over 80% of their dependencies and under 4% for patch updates, but this is because when you specify a version type to accept updates for, you’re also accepting all updates for types below the one you specify. So if you specify you would like to receive minor updates, you will also receive all patch updates. </a:t>
            </a:r>
          </a:p>
          <a:p>
            <a:endParaRPr lang="en-US" dirty="0"/>
          </a:p>
          <a:p>
            <a:r>
              <a:rPr lang="en-US" dirty="0"/>
              <a:t>You can’t really see, but only about .02 percent of in-range breaking updates are major updates. This is because, while major updates still make up about 8% of all releases, very few clients will actively accept them. </a:t>
            </a:r>
          </a:p>
          <a:p>
            <a:endParaRPr lang="en-US" dirty="0"/>
          </a:p>
          <a:p>
            <a:r>
              <a:rPr lang="en-US" dirty="0"/>
              <a:t>You can see on the right that that about 12% of all dependencies are pinned, with no breaking in-range updates or release, which makes sense. You can’t have any breaking updates if you don’t accept any updates. </a:t>
            </a:r>
          </a:p>
        </p:txBody>
      </p:sp>
      <p:sp>
        <p:nvSpPr>
          <p:cNvPr id="4" name="Slide Number Placeholder 3"/>
          <p:cNvSpPr>
            <a:spLocks noGrp="1"/>
          </p:cNvSpPr>
          <p:nvPr>
            <p:ph type="sldNum" sz="quarter" idx="5"/>
          </p:nvPr>
        </p:nvSpPr>
        <p:spPr/>
        <p:txBody>
          <a:bodyPr/>
          <a:lstStyle/>
          <a:p>
            <a:fld id="{4CBA05C7-EB5F-6446-8989-894A31FF1148}" type="slidenum">
              <a:rPr lang="en-US" smtClean="0"/>
              <a:t>4</a:t>
            </a:fld>
            <a:endParaRPr lang="en-US"/>
          </a:p>
        </p:txBody>
      </p:sp>
    </p:spTree>
    <p:extLst>
      <p:ext uri="{BB962C8B-B14F-4D97-AF65-F5344CB8AC3E}">
        <p14:creationId xmlns:p14="http://schemas.microsoft.com/office/powerpoint/2010/main" val="74531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factor we wanted to investigate was whether the release frequency of provider packages tends to have any affect on how often they release updates that break their clients. The graph on the left shows the distribution of the total number of releases each package has against the number of in-range breaking build updates it was the cause of. You can see that the trend line tends to increase, but intuitively that’s kind of expected. The more releases you have, the more chances there are of you breaking someone’s build.</a:t>
            </a:r>
          </a:p>
          <a:p>
            <a:endParaRPr lang="en-US" dirty="0"/>
          </a:p>
          <a:p>
            <a:r>
              <a:rPr lang="en-US" dirty="0"/>
              <a:t>The graph on the right shows the distribution of build breakages caused by a provider against the frequency at which they release new versions. You can see there is a weak trend for the number of breakages to decrease as the release frequency decreases, but it isn’t strong evidence that one option is safer than the other.</a:t>
            </a:r>
          </a:p>
        </p:txBody>
      </p:sp>
      <p:sp>
        <p:nvSpPr>
          <p:cNvPr id="4" name="Slide Number Placeholder 3"/>
          <p:cNvSpPr>
            <a:spLocks noGrp="1"/>
          </p:cNvSpPr>
          <p:nvPr>
            <p:ph type="sldNum" sz="quarter" idx="5"/>
          </p:nvPr>
        </p:nvSpPr>
        <p:spPr/>
        <p:txBody>
          <a:bodyPr/>
          <a:lstStyle/>
          <a:p>
            <a:fld id="{4CBA05C7-EB5F-6446-8989-894A31FF1148}" type="slidenum">
              <a:rPr lang="en-US" smtClean="0"/>
              <a:t>5</a:t>
            </a:fld>
            <a:endParaRPr lang="en-US"/>
          </a:p>
        </p:txBody>
      </p:sp>
    </p:spTree>
    <p:extLst>
      <p:ext uri="{BB962C8B-B14F-4D97-AF65-F5344CB8AC3E}">
        <p14:creationId xmlns:p14="http://schemas.microsoft.com/office/powerpoint/2010/main" val="394084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RQ2, we wanted to see how clients respond to these in-range breaking updates. We classified comments that users were making on the issue reports, and you can see that they are indicating a fix has been made for the issue about 50% of the time. Nearly 20% of the time, the users are indicating that the build failure is a false alarm. So this might have been due to a flaky test or CI hiccup or they mention that they just reran the build and everything is fine. Now again since these are in-range breaking updates, there should be a bit of a sense of urgency when dealing with these issues. You can see that users are usually responding to these issue reports within couple days, including referencing a fix, which I think is a reasonable response time.</a:t>
            </a:r>
          </a:p>
        </p:txBody>
      </p:sp>
      <p:sp>
        <p:nvSpPr>
          <p:cNvPr id="4" name="Slide Number Placeholder 3"/>
          <p:cNvSpPr>
            <a:spLocks noGrp="1"/>
          </p:cNvSpPr>
          <p:nvPr>
            <p:ph type="sldNum" sz="quarter" idx="5"/>
          </p:nvPr>
        </p:nvSpPr>
        <p:spPr/>
        <p:txBody>
          <a:bodyPr/>
          <a:lstStyle/>
          <a:p>
            <a:fld id="{4CBA05C7-EB5F-6446-8989-894A31FF1148}" type="slidenum">
              <a:rPr lang="en-US" smtClean="0"/>
              <a:t>6</a:t>
            </a:fld>
            <a:endParaRPr lang="en-US"/>
          </a:p>
        </p:txBody>
      </p:sp>
    </p:spTree>
    <p:extLst>
      <p:ext uri="{BB962C8B-B14F-4D97-AF65-F5344CB8AC3E}">
        <p14:creationId xmlns:p14="http://schemas.microsoft.com/office/powerpoint/2010/main" val="632416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saw that practitioners are referencing fixes on these issue reports, so we wanted to see what these fixes consist of. You can see that most of the commits that are referenced in the issue reports contain changes to the package, package-lock, or yarn-lock file, which are all files that are used to specify a projects dependencies. Now the two lock files are usually automatically generated and maintained, which is why they have such high commit churn, but you can see that the </a:t>
            </a:r>
            <a:r>
              <a:rPr lang="en-US" dirty="0" err="1"/>
              <a:t>package.json</a:t>
            </a:r>
            <a:r>
              <a:rPr lang="en-US" dirty="0"/>
              <a:t> file tends to have very small changes made to it when these breaking build issues are being addressed. These are typically just modifying the accepted version ranges of packages, so for example, pinning the dependency that is failing the build. This also shows that it is not very common for clients to actually have to modify their source code that uses these dependencies in order to fix their builds.</a:t>
            </a:r>
          </a:p>
        </p:txBody>
      </p:sp>
      <p:sp>
        <p:nvSpPr>
          <p:cNvPr id="4" name="Slide Number Placeholder 3"/>
          <p:cNvSpPr>
            <a:spLocks noGrp="1"/>
          </p:cNvSpPr>
          <p:nvPr>
            <p:ph type="sldNum" sz="quarter" idx="5"/>
          </p:nvPr>
        </p:nvSpPr>
        <p:spPr/>
        <p:txBody>
          <a:bodyPr/>
          <a:lstStyle/>
          <a:p>
            <a:fld id="{4CBA05C7-EB5F-6446-8989-894A31FF1148}" type="slidenum">
              <a:rPr lang="en-US" smtClean="0"/>
              <a:t>7</a:t>
            </a:fld>
            <a:endParaRPr lang="en-US"/>
          </a:p>
        </p:txBody>
      </p:sp>
    </p:spTree>
    <p:extLst>
      <p:ext uri="{BB962C8B-B14F-4D97-AF65-F5344CB8AC3E}">
        <p14:creationId xmlns:p14="http://schemas.microsoft.com/office/powerpoint/2010/main" val="318171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One of the first things the Greenkeeper bot will do when it opens a breaking build issue report is try to pin the dependency to the previous version. </a:t>
            </a:r>
            <a:r>
              <a:rPr lang="en-CA" sz="1200" b="0" i="0" kern="1200" dirty="0">
                <a:solidFill>
                  <a:schemeClr val="tx1"/>
                </a:solidFill>
                <a:effectLst/>
                <a:latin typeface="+mn-lt"/>
                <a:ea typeface="+mn-ea"/>
                <a:cs typeface="+mn-cs"/>
              </a:rPr>
              <a:t>Pinning a dependency is a legitimate option when developers don’t have the time or resources to fix a problem introduced by a dependency update. </a:t>
            </a:r>
            <a:r>
              <a:rPr lang="en-CA" dirty="0"/>
              <a:t>Greenkeeper will bundle upgrades for the packages that have to be upgraded together, and it won’t attempt to pin all of the packages in this bundle, which is why 28% of issues don’t have a pin attempt. But for the rest of issues where a pin attempt was made, only about a third of them resulted in a successful build. This  actually shows that a good amount of breaking issue reports were not actually caused by the update to the dependency, and raises questions about the amount of noise a bot like this would introduce to a project.</a:t>
            </a:r>
          </a:p>
          <a:p>
            <a:endParaRPr lang="en-US" dirty="0"/>
          </a:p>
        </p:txBody>
      </p:sp>
      <p:sp>
        <p:nvSpPr>
          <p:cNvPr id="4" name="Slide Number Placeholder 3"/>
          <p:cNvSpPr>
            <a:spLocks noGrp="1"/>
          </p:cNvSpPr>
          <p:nvPr>
            <p:ph type="sldNum" sz="quarter" idx="5"/>
          </p:nvPr>
        </p:nvSpPr>
        <p:spPr/>
        <p:txBody>
          <a:bodyPr/>
          <a:lstStyle/>
          <a:p>
            <a:fld id="{4CBA05C7-EB5F-6446-8989-894A31FF1148}" type="slidenum">
              <a:rPr lang="en-US" smtClean="0"/>
              <a:t>8</a:t>
            </a:fld>
            <a:endParaRPr lang="en-US"/>
          </a:p>
        </p:txBody>
      </p:sp>
    </p:spTree>
    <p:extLst>
      <p:ext uri="{BB962C8B-B14F-4D97-AF65-F5344CB8AC3E}">
        <p14:creationId xmlns:p14="http://schemas.microsoft.com/office/powerpoint/2010/main" val="284022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F086FAB-E536-4D4D-AA97-CCC7F89C6CD0}" type="datetime1">
              <a:rPr lang="en-CA" smtClean="0"/>
              <a:t>2020-12-10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99786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8784B0-0C18-8C4B-BF29-C452EBC21B76}" type="datetime1">
              <a:rPr lang="en-CA" smtClean="0"/>
              <a:t>2020-12-10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4072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DA27AD-266D-5F4F-B50A-9D0033F361D2}" type="datetime1">
              <a:rPr lang="en-CA" smtClean="0"/>
              <a:t>2020-12-10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1016063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ABA8-011C-3C43-9864-3EDA261537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B62228-EAF6-F94F-ABAE-4D1B5404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3BE54-EED0-8A4F-82AB-35BB7325CB13}"/>
              </a:ext>
            </a:extLst>
          </p:cNvPr>
          <p:cNvSpPr>
            <a:spLocks noGrp="1"/>
          </p:cNvSpPr>
          <p:nvPr>
            <p:ph type="dt" sz="half" idx="10"/>
          </p:nvPr>
        </p:nvSpPr>
        <p:spPr/>
        <p:txBody>
          <a:bodyPr/>
          <a:lstStyle/>
          <a:p>
            <a:fld id="{6D841C3E-B0E4-364D-95E4-CE40A1E31F65}" type="datetime1">
              <a:rPr lang="en-CA" smtClean="0"/>
              <a:t>2020-12-10</a:t>
            </a:fld>
            <a:endParaRPr lang="en-US"/>
          </a:p>
        </p:txBody>
      </p:sp>
      <p:sp>
        <p:nvSpPr>
          <p:cNvPr id="5" name="Footer Placeholder 4">
            <a:extLst>
              <a:ext uri="{FF2B5EF4-FFF2-40B4-BE49-F238E27FC236}">
                <a16:creationId xmlns:a16="http://schemas.microsoft.com/office/drawing/2014/main" id="{B8A75412-D63B-B240-A572-4970D6023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D314B-120C-AE45-BB82-E42588828B5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4860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1926-185F-EA42-95A4-537434216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5C69C-DB52-BD42-93CE-B691FB94E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1ABB-CA67-2E4B-821F-D8A23E22CC1F}"/>
              </a:ext>
            </a:extLst>
          </p:cNvPr>
          <p:cNvSpPr>
            <a:spLocks noGrp="1"/>
          </p:cNvSpPr>
          <p:nvPr>
            <p:ph type="dt" sz="half" idx="10"/>
          </p:nvPr>
        </p:nvSpPr>
        <p:spPr/>
        <p:txBody>
          <a:bodyPr/>
          <a:lstStyle/>
          <a:p>
            <a:fld id="{F5F0CC09-33AE-AE41-8E60-5B5DA5CDD69B}" type="datetime1">
              <a:rPr lang="en-CA" smtClean="0"/>
              <a:t>2020-12-10</a:t>
            </a:fld>
            <a:endParaRPr lang="en-US"/>
          </a:p>
        </p:txBody>
      </p:sp>
      <p:sp>
        <p:nvSpPr>
          <p:cNvPr id="5" name="Footer Placeholder 4">
            <a:extLst>
              <a:ext uri="{FF2B5EF4-FFF2-40B4-BE49-F238E27FC236}">
                <a16:creationId xmlns:a16="http://schemas.microsoft.com/office/drawing/2014/main" id="{3A8903BF-EF02-0C4C-BE0D-C4B0ACB6A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34D5C-618E-7442-855C-F0CF2EE79632}"/>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86150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544C-AC26-7140-B86E-565B4CEAF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C7637-896F-1D47-8F48-99A8E7652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293579-8958-6348-9F29-26834EE58835}"/>
              </a:ext>
            </a:extLst>
          </p:cNvPr>
          <p:cNvSpPr>
            <a:spLocks noGrp="1"/>
          </p:cNvSpPr>
          <p:nvPr>
            <p:ph type="dt" sz="half" idx="10"/>
          </p:nvPr>
        </p:nvSpPr>
        <p:spPr/>
        <p:txBody>
          <a:bodyPr/>
          <a:lstStyle/>
          <a:p>
            <a:fld id="{54DBDE09-8FFE-0B4D-8058-915260BA5D30}" type="datetime1">
              <a:rPr lang="en-CA" smtClean="0"/>
              <a:t>2020-12-10</a:t>
            </a:fld>
            <a:endParaRPr lang="en-US"/>
          </a:p>
        </p:txBody>
      </p:sp>
      <p:sp>
        <p:nvSpPr>
          <p:cNvPr id="5" name="Footer Placeholder 4">
            <a:extLst>
              <a:ext uri="{FF2B5EF4-FFF2-40B4-BE49-F238E27FC236}">
                <a16:creationId xmlns:a16="http://schemas.microsoft.com/office/drawing/2014/main" id="{5B3F4517-9D1D-D147-B560-5ED0AACD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D8EFA-8455-F84C-9B35-98E9E4A03F05}"/>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50959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3ECE-64FC-944B-8441-B3D207BE5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7ECCD-1E63-0D46-B578-D0728089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30183C-1609-2C44-A958-CD6BB4791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E527A-23E1-AC46-BE13-96A58D638E97}"/>
              </a:ext>
            </a:extLst>
          </p:cNvPr>
          <p:cNvSpPr>
            <a:spLocks noGrp="1"/>
          </p:cNvSpPr>
          <p:nvPr>
            <p:ph type="dt" sz="half" idx="10"/>
          </p:nvPr>
        </p:nvSpPr>
        <p:spPr/>
        <p:txBody>
          <a:bodyPr/>
          <a:lstStyle/>
          <a:p>
            <a:fld id="{29DB6062-EBEB-114A-8A5E-3E36011E8B06}" type="datetime1">
              <a:rPr lang="en-CA" smtClean="0"/>
              <a:t>2020-12-10</a:t>
            </a:fld>
            <a:endParaRPr lang="en-US"/>
          </a:p>
        </p:txBody>
      </p:sp>
      <p:sp>
        <p:nvSpPr>
          <p:cNvPr id="6" name="Footer Placeholder 5">
            <a:extLst>
              <a:ext uri="{FF2B5EF4-FFF2-40B4-BE49-F238E27FC236}">
                <a16:creationId xmlns:a16="http://schemas.microsoft.com/office/drawing/2014/main" id="{BEBE76FB-3519-E04E-AE49-B6CD8771D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C0AC2-6FB6-B642-AF6E-74294121A41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338411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03EC-9C14-F848-B6F0-A12B32735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49530-57AD-D040-9DC4-EBF938EB1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227A3-C484-DC4F-83D2-6DA398C19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25FCA-3EDA-9145-8A38-DFCB66E7F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27007-2A36-3440-AA4C-27AD4314FE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35D532-354D-274F-945B-03A1352A1DC3}"/>
              </a:ext>
            </a:extLst>
          </p:cNvPr>
          <p:cNvSpPr>
            <a:spLocks noGrp="1"/>
          </p:cNvSpPr>
          <p:nvPr>
            <p:ph type="dt" sz="half" idx="10"/>
          </p:nvPr>
        </p:nvSpPr>
        <p:spPr/>
        <p:txBody>
          <a:bodyPr/>
          <a:lstStyle/>
          <a:p>
            <a:fld id="{3CFB1253-50A0-EE41-8CD3-B2EBFE721601}" type="datetime1">
              <a:rPr lang="en-CA" smtClean="0"/>
              <a:t>2020-12-10</a:t>
            </a:fld>
            <a:endParaRPr lang="en-US"/>
          </a:p>
        </p:txBody>
      </p:sp>
      <p:sp>
        <p:nvSpPr>
          <p:cNvPr id="8" name="Footer Placeholder 7">
            <a:extLst>
              <a:ext uri="{FF2B5EF4-FFF2-40B4-BE49-F238E27FC236}">
                <a16:creationId xmlns:a16="http://schemas.microsoft.com/office/drawing/2014/main" id="{86E2D3DC-D99C-3149-9AE5-B83C35F12C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A8E3B-84E0-7C48-B925-DA2215B7A87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34480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84B1-28A2-804E-A6A5-A8C21E5C0D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1A8267-44C2-4249-A794-0DD4FE3363DA}"/>
              </a:ext>
            </a:extLst>
          </p:cNvPr>
          <p:cNvSpPr>
            <a:spLocks noGrp="1"/>
          </p:cNvSpPr>
          <p:nvPr>
            <p:ph type="dt" sz="half" idx="10"/>
          </p:nvPr>
        </p:nvSpPr>
        <p:spPr/>
        <p:txBody>
          <a:bodyPr/>
          <a:lstStyle/>
          <a:p>
            <a:fld id="{3AACBE4A-9084-6144-AEED-6F9CBD95EA8D}" type="datetime1">
              <a:rPr lang="en-CA" smtClean="0"/>
              <a:t>2020-12-10</a:t>
            </a:fld>
            <a:endParaRPr lang="en-US"/>
          </a:p>
        </p:txBody>
      </p:sp>
      <p:sp>
        <p:nvSpPr>
          <p:cNvPr id="4" name="Footer Placeholder 3">
            <a:extLst>
              <a:ext uri="{FF2B5EF4-FFF2-40B4-BE49-F238E27FC236}">
                <a16:creationId xmlns:a16="http://schemas.microsoft.com/office/drawing/2014/main" id="{EED16ED0-0526-214D-9DB4-0104C5901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187801-F273-A442-A888-803CE6718AAB}"/>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44568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9B20D-D5FF-7C40-903F-364985D7FA8D}"/>
              </a:ext>
            </a:extLst>
          </p:cNvPr>
          <p:cNvSpPr>
            <a:spLocks noGrp="1"/>
          </p:cNvSpPr>
          <p:nvPr>
            <p:ph type="dt" sz="half" idx="10"/>
          </p:nvPr>
        </p:nvSpPr>
        <p:spPr/>
        <p:txBody>
          <a:bodyPr/>
          <a:lstStyle/>
          <a:p>
            <a:fld id="{C893960A-16D0-D14B-AC4A-5A8E674C7876}" type="datetime1">
              <a:rPr lang="en-CA" smtClean="0"/>
              <a:t>2020-12-10</a:t>
            </a:fld>
            <a:endParaRPr lang="en-US"/>
          </a:p>
        </p:txBody>
      </p:sp>
      <p:sp>
        <p:nvSpPr>
          <p:cNvPr id="3" name="Footer Placeholder 2">
            <a:extLst>
              <a:ext uri="{FF2B5EF4-FFF2-40B4-BE49-F238E27FC236}">
                <a16:creationId xmlns:a16="http://schemas.microsoft.com/office/drawing/2014/main" id="{75DC51A0-1C9A-AB4A-86FF-A9B83F949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9210FA-DB0C-D148-AA4A-39830FFE00B9}"/>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78916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308E-1C31-3241-B60F-6C5144CBA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900C2B-FB35-E549-BB48-519C7E43B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9BF20-E90D-D041-8B1F-C2E69C562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16307-F4A3-D847-841C-DDB597C8DD6A}"/>
              </a:ext>
            </a:extLst>
          </p:cNvPr>
          <p:cNvSpPr>
            <a:spLocks noGrp="1"/>
          </p:cNvSpPr>
          <p:nvPr>
            <p:ph type="dt" sz="half" idx="10"/>
          </p:nvPr>
        </p:nvSpPr>
        <p:spPr/>
        <p:txBody>
          <a:bodyPr/>
          <a:lstStyle/>
          <a:p>
            <a:fld id="{0B2D73C4-4E9D-8F41-9039-4C5FF42C4238}" type="datetime1">
              <a:rPr lang="en-CA" smtClean="0"/>
              <a:t>2020-12-10</a:t>
            </a:fld>
            <a:endParaRPr lang="en-US"/>
          </a:p>
        </p:txBody>
      </p:sp>
      <p:sp>
        <p:nvSpPr>
          <p:cNvPr id="6" name="Footer Placeholder 5">
            <a:extLst>
              <a:ext uri="{FF2B5EF4-FFF2-40B4-BE49-F238E27FC236}">
                <a16:creationId xmlns:a16="http://schemas.microsoft.com/office/drawing/2014/main" id="{AE2B2C56-B087-8549-BF5E-A8B5CAAD6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767D-860D-024D-AC61-E45D7ACCCB90}"/>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9511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92136-6669-1341-8A34-917C24C8AD70}" type="datetime1">
              <a:rPr lang="en-CA" smtClean="0"/>
              <a:t>2020-12-10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97116" y="6281604"/>
            <a:ext cx="1052508" cy="365125"/>
          </a:xfrm>
        </p:spPr>
        <p:txBody>
          <a:bodyPr/>
          <a:lstStyle>
            <a:lvl1pPr>
              <a:defRPr sz="1200"/>
            </a:lvl1pPr>
          </a:lstStyle>
          <a:p>
            <a:fld id="{27CE633F-9882-4A5C-83A2-1109D0C73261}" type="slidenum">
              <a:rPr lang="en-US" smtClean="0"/>
              <a:pPr/>
              <a:t>‹#›</a:t>
            </a:fld>
            <a:endParaRPr lang="en-US" sz="1200" dirty="0"/>
          </a:p>
        </p:txBody>
      </p:sp>
    </p:spTree>
    <p:extLst>
      <p:ext uri="{BB962C8B-B14F-4D97-AF65-F5344CB8AC3E}">
        <p14:creationId xmlns:p14="http://schemas.microsoft.com/office/powerpoint/2010/main" val="3053187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B56D-C336-6849-9708-0AF4DF25C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31C43-AB20-F242-BED4-89C9BBEBA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D043ED-0ABF-0846-8AAF-E528417CA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3DDC6-675F-E24D-A85C-3DCCEE3D7533}"/>
              </a:ext>
            </a:extLst>
          </p:cNvPr>
          <p:cNvSpPr>
            <a:spLocks noGrp="1"/>
          </p:cNvSpPr>
          <p:nvPr>
            <p:ph type="dt" sz="half" idx="10"/>
          </p:nvPr>
        </p:nvSpPr>
        <p:spPr/>
        <p:txBody>
          <a:bodyPr/>
          <a:lstStyle/>
          <a:p>
            <a:fld id="{A7957952-3DEB-C64E-B469-9208FCD58EEA}" type="datetime1">
              <a:rPr lang="en-CA" smtClean="0"/>
              <a:t>2020-12-10</a:t>
            </a:fld>
            <a:endParaRPr lang="en-US"/>
          </a:p>
        </p:txBody>
      </p:sp>
      <p:sp>
        <p:nvSpPr>
          <p:cNvPr id="6" name="Footer Placeholder 5">
            <a:extLst>
              <a:ext uri="{FF2B5EF4-FFF2-40B4-BE49-F238E27FC236}">
                <a16:creationId xmlns:a16="http://schemas.microsoft.com/office/drawing/2014/main" id="{A7CB44E5-A134-9B4A-9040-76D4F857A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FE6B8-DB23-1849-BB0F-AB9D39D28F56}"/>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57314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3C54-6AE4-CA4C-BC2D-DEE7532C5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A0FC84-63A3-5141-AF2B-52DA724D00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8B5D0-E83B-DA45-BBAB-29C6E3DDA517}"/>
              </a:ext>
            </a:extLst>
          </p:cNvPr>
          <p:cNvSpPr>
            <a:spLocks noGrp="1"/>
          </p:cNvSpPr>
          <p:nvPr>
            <p:ph type="dt" sz="half" idx="10"/>
          </p:nvPr>
        </p:nvSpPr>
        <p:spPr/>
        <p:txBody>
          <a:bodyPr/>
          <a:lstStyle/>
          <a:p>
            <a:fld id="{BA767DD8-205B-B840-905A-5E61F3401ED4}" type="datetime1">
              <a:rPr lang="en-CA" smtClean="0"/>
              <a:t>2020-12-10</a:t>
            </a:fld>
            <a:endParaRPr lang="en-US"/>
          </a:p>
        </p:txBody>
      </p:sp>
      <p:sp>
        <p:nvSpPr>
          <p:cNvPr id="5" name="Footer Placeholder 4">
            <a:extLst>
              <a:ext uri="{FF2B5EF4-FFF2-40B4-BE49-F238E27FC236}">
                <a16:creationId xmlns:a16="http://schemas.microsoft.com/office/drawing/2014/main" id="{0ED64EEB-FE27-D440-810A-1C9B71630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52D9F-26AE-8241-AF9F-6DDFF21454B8}"/>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98756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F6809-F278-3644-8A51-284889A30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E1E5D-2A26-FC4E-B23B-B93081E46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72D67-FD47-9A47-A3CC-852A36344205}"/>
              </a:ext>
            </a:extLst>
          </p:cNvPr>
          <p:cNvSpPr>
            <a:spLocks noGrp="1"/>
          </p:cNvSpPr>
          <p:nvPr>
            <p:ph type="dt" sz="half" idx="10"/>
          </p:nvPr>
        </p:nvSpPr>
        <p:spPr/>
        <p:txBody>
          <a:bodyPr/>
          <a:lstStyle/>
          <a:p>
            <a:fld id="{D9C786D3-1703-954C-BA2C-646D6638E1B8}" type="datetime1">
              <a:rPr lang="en-CA" smtClean="0"/>
              <a:t>2020-12-10</a:t>
            </a:fld>
            <a:endParaRPr lang="en-US"/>
          </a:p>
        </p:txBody>
      </p:sp>
      <p:sp>
        <p:nvSpPr>
          <p:cNvPr id="5" name="Footer Placeholder 4">
            <a:extLst>
              <a:ext uri="{FF2B5EF4-FFF2-40B4-BE49-F238E27FC236}">
                <a16:creationId xmlns:a16="http://schemas.microsoft.com/office/drawing/2014/main" id="{E747A61A-3BD2-2541-B41C-41CCA96B4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DA2A1-0DE1-484C-8D19-E6FEFC20D94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56066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ABA8-011C-3C43-9864-3EDA261537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B62228-EAF6-F94F-ABAE-4D1B54049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3BE54-EED0-8A4F-82AB-35BB7325CB13}"/>
              </a:ext>
            </a:extLst>
          </p:cNvPr>
          <p:cNvSpPr>
            <a:spLocks noGrp="1"/>
          </p:cNvSpPr>
          <p:nvPr>
            <p:ph type="dt" sz="half" idx="10"/>
          </p:nvPr>
        </p:nvSpPr>
        <p:spPr/>
        <p:txBody>
          <a:bodyPr/>
          <a:lstStyle/>
          <a:p>
            <a:fld id="{4F086FAB-E536-4D4D-AA97-CCC7F89C6CD0}" type="datetime1">
              <a:rPr lang="en-CA" smtClean="0"/>
              <a:t>2020-12-10</a:t>
            </a:fld>
            <a:endParaRPr lang="en-US"/>
          </a:p>
        </p:txBody>
      </p:sp>
      <p:sp>
        <p:nvSpPr>
          <p:cNvPr id="5" name="Footer Placeholder 4">
            <a:extLst>
              <a:ext uri="{FF2B5EF4-FFF2-40B4-BE49-F238E27FC236}">
                <a16:creationId xmlns:a16="http://schemas.microsoft.com/office/drawing/2014/main" id="{B8A75412-D63B-B240-A572-4970D6023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D314B-120C-AE45-BB82-E42588828B51}"/>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98734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1926-185F-EA42-95A4-537434216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5C69C-DB52-BD42-93CE-B691FB94E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E1ABB-CA67-2E4B-821F-D8A23E22CC1F}"/>
              </a:ext>
            </a:extLst>
          </p:cNvPr>
          <p:cNvSpPr>
            <a:spLocks noGrp="1"/>
          </p:cNvSpPr>
          <p:nvPr>
            <p:ph type="dt" sz="half" idx="10"/>
          </p:nvPr>
        </p:nvSpPr>
        <p:spPr/>
        <p:txBody>
          <a:bodyPr/>
          <a:lstStyle/>
          <a:p>
            <a:fld id="{82792136-6669-1341-8A34-917C24C8AD70}" type="datetime1">
              <a:rPr lang="en-CA" smtClean="0"/>
              <a:t>2020-12-10</a:t>
            </a:fld>
            <a:endParaRPr lang="en-US"/>
          </a:p>
        </p:txBody>
      </p:sp>
      <p:sp>
        <p:nvSpPr>
          <p:cNvPr id="5" name="Footer Placeholder 4">
            <a:extLst>
              <a:ext uri="{FF2B5EF4-FFF2-40B4-BE49-F238E27FC236}">
                <a16:creationId xmlns:a16="http://schemas.microsoft.com/office/drawing/2014/main" id="{3A8903BF-EF02-0C4C-BE0D-C4B0ACB6A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34D5C-618E-7442-855C-F0CF2EE79632}"/>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94150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544C-AC26-7140-B86E-565B4CEAFA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C7637-896F-1D47-8F48-99A8E76520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293579-8958-6348-9F29-26834EE58835}"/>
              </a:ext>
            </a:extLst>
          </p:cNvPr>
          <p:cNvSpPr>
            <a:spLocks noGrp="1"/>
          </p:cNvSpPr>
          <p:nvPr>
            <p:ph type="dt" sz="half" idx="10"/>
          </p:nvPr>
        </p:nvSpPr>
        <p:spPr/>
        <p:txBody>
          <a:bodyPr/>
          <a:lstStyle/>
          <a:p>
            <a:fld id="{D27DC7A5-6F4B-3144-8FE6-8167E71BBF4C}" type="datetime1">
              <a:rPr lang="en-CA" smtClean="0"/>
              <a:t>2020-12-10</a:t>
            </a:fld>
            <a:endParaRPr lang="en-US"/>
          </a:p>
        </p:txBody>
      </p:sp>
      <p:sp>
        <p:nvSpPr>
          <p:cNvPr id="5" name="Footer Placeholder 4">
            <a:extLst>
              <a:ext uri="{FF2B5EF4-FFF2-40B4-BE49-F238E27FC236}">
                <a16:creationId xmlns:a16="http://schemas.microsoft.com/office/drawing/2014/main" id="{5B3F4517-9D1D-D147-B560-5ED0AACD3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D8EFA-8455-F84C-9B35-98E9E4A03F05}"/>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75806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3ECE-64FC-944B-8441-B3D207BE5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7ECCD-1E63-0D46-B578-D0728089D2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30183C-1609-2C44-A958-CD6BB47915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E527A-23E1-AC46-BE13-96A58D638E97}"/>
              </a:ext>
            </a:extLst>
          </p:cNvPr>
          <p:cNvSpPr>
            <a:spLocks noGrp="1"/>
          </p:cNvSpPr>
          <p:nvPr>
            <p:ph type="dt" sz="half" idx="10"/>
          </p:nvPr>
        </p:nvSpPr>
        <p:spPr/>
        <p:txBody>
          <a:bodyPr/>
          <a:lstStyle/>
          <a:p>
            <a:fld id="{BEF8A432-4ABD-4545-A550-E4D591DBD518}" type="datetime1">
              <a:rPr lang="en-CA" smtClean="0"/>
              <a:t>2020-12-10</a:t>
            </a:fld>
            <a:endParaRPr lang="en-US"/>
          </a:p>
        </p:txBody>
      </p:sp>
      <p:sp>
        <p:nvSpPr>
          <p:cNvPr id="6" name="Footer Placeholder 5">
            <a:extLst>
              <a:ext uri="{FF2B5EF4-FFF2-40B4-BE49-F238E27FC236}">
                <a16:creationId xmlns:a16="http://schemas.microsoft.com/office/drawing/2014/main" id="{BEBE76FB-3519-E04E-AE49-B6CD8771D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4C0AC2-6FB6-B642-AF6E-74294121A414}"/>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4557058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03EC-9C14-F848-B6F0-A12B32735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49530-57AD-D040-9DC4-EBF938EB1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227A3-C484-DC4F-83D2-6DA398C19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E25FCA-3EDA-9145-8A38-DFCB66E7FE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27007-2A36-3440-AA4C-27AD4314FE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35D532-354D-274F-945B-03A1352A1DC3}"/>
              </a:ext>
            </a:extLst>
          </p:cNvPr>
          <p:cNvSpPr>
            <a:spLocks noGrp="1"/>
          </p:cNvSpPr>
          <p:nvPr>
            <p:ph type="dt" sz="half" idx="10"/>
          </p:nvPr>
        </p:nvSpPr>
        <p:spPr/>
        <p:txBody>
          <a:bodyPr/>
          <a:lstStyle/>
          <a:p>
            <a:fld id="{185A158C-5514-8D49-858E-555E91D688B4}" type="datetime1">
              <a:rPr lang="en-CA" smtClean="0"/>
              <a:t>2020-12-10</a:t>
            </a:fld>
            <a:endParaRPr lang="en-US"/>
          </a:p>
        </p:txBody>
      </p:sp>
      <p:sp>
        <p:nvSpPr>
          <p:cNvPr id="8" name="Footer Placeholder 7">
            <a:extLst>
              <a:ext uri="{FF2B5EF4-FFF2-40B4-BE49-F238E27FC236}">
                <a16:creationId xmlns:a16="http://schemas.microsoft.com/office/drawing/2014/main" id="{86E2D3DC-D99C-3149-9AE5-B83C35F12C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A8E3B-84E0-7C48-B925-DA2215B7A87C}"/>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868566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84B1-28A2-804E-A6A5-A8C21E5C0D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1A8267-44C2-4249-A794-0DD4FE3363DA}"/>
              </a:ext>
            </a:extLst>
          </p:cNvPr>
          <p:cNvSpPr>
            <a:spLocks noGrp="1"/>
          </p:cNvSpPr>
          <p:nvPr>
            <p:ph type="dt" sz="half" idx="10"/>
          </p:nvPr>
        </p:nvSpPr>
        <p:spPr/>
        <p:txBody>
          <a:bodyPr/>
          <a:lstStyle/>
          <a:p>
            <a:fld id="{BC4F8A32-E11E-DB4D-9C04-A7402430359D}" type="datetime1">
              <a:rPr lang="en-CA" smtClean="0"/>
              <a:t>2020-12-10</a:t>
            </a:fld>
            <a:endParaRPr lang="en-US"/>
          </a:p>
        </p:txBody>
      </p:sp>
      <p:sp>
        <p:nvSpPr>
          <p:cNvPr id="4" name="Footer Placeholder 3">
            <a:extLst>
              <a:ext uri="{FF2B5EF4-FFF2-40B4-BE49-F238E27FC236}">
                <a16:creationId xmlns:a16="http://schemas.microsoft.com/office/drawing/2014/main" id="{EED16ED0-0526-214D-9DB4-0104C5901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187801-F273-A442-A888-803CE6718AAB}"/>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65495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69B20D-D5FF-7C40-903F-364985D7FA8D}"/>
              </a:ext>
            </a:extLst>
          </p:cNvPr>
          <p:cNvSpPr>
            <a:spLocks noGrp="1"/>
          </p:cNvSpPr>
          <p:nvPr>
            <p:ph type="dt" sz="half" idx="10"/>
          </p:nvPr>
        </p:nvSpPr>
        <p:spPr/>
        <p:txBody>
          <a:bodyPr/>
          <a:lstStyle/>
          <a:p>
            <a:fld id="{8F339108-7C26-484C-AA7D-6634D2435287}" type="datetime1">
              <a:rPr lang="en-CA" smtClean="0"/>
              <a:t>2020-12-10</a:t>
            </a:fld>
            <a:endParaRPr lang="en-US"/>
          </a:p>
        </p:txBody>
      </p:sp>
      <p:sp>
        <p:nvSpPr>
          <p:cNvPr id="3" name="Footer Placeholder 2">
            <a:extLst>
              <a:ext uri="{FF2B5EF4-FFF2-40B4-BE49-F238E27FC236}">
                <a16:creationId xmlns:a16="http://schemas.microsoft.com/office/drawing/2014/main" id="{75DC51A0-1C9A-AB4A-86FF-A9B83F9491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9210FA-DB0C-D148-AA4A-39830FFE00B9}"/>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7358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27DC7A5-6F4B-3144-8FE6-8167E71BBF4C}" type="datetime1">
              <a:rPr lang="en-CA" smtClean="0"/>
              <a:t>2020-12-10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3298377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308E-1C31-3241-B60F-6C5144CBA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900C2B-FB35-E549-BB48-519C7E43B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F9BF20-E90D-D041-8B1F-C2E69C562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16307-F4A3-D847-841C-DDB597C8DD6A}"/>
              </a:ext>
            </a:extLst>
          </p:cNvPr>
          <p:cNvSpPr>
            <a:spLocks noGrp="1"/>
          </p:cNvSpPr>
          <p:nvPr>
            <p:ph type="dt" sz="half" idx="10"/>
          </p:nvPr>
        </p:nvSpPr>
        <p:spPr/>
        <p:txBody>
          <a:bodyPr/>
          <a:lstStyle/>
          <a:p>
            <a:fld id="{A0989D1E-F587-E849-B20B-FA154144B2B0}" type="datetime1">
              <a:rPr lang="en-CA" smtClean="0"/>
              <a:t>2020-12-10</a:t>
            </a:fld>
            <a:endParaRPr lang="en-US"/>
          </a:p>
        </p:txBody>
      </p:sp>
      <p:sp>
        <p:nvSpPr>
          <p:cNvPr id="6" name="Footer Placeholder 5">
            <a:extLst>
              <a:ext uri="{FF2B5EF4-FFF2-40B4-BE49-F238E27FC236}">
                <a16:creationId xmlns:a16="http://schemas.microsoft.com/office/drawing/2014/main" id="{AE2B2C56-B087-8549-BF5E-A8B5CAAD6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767D-860D-024D-AC61-E45D7ACCCB90}"/>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18587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B56D-C336-6849-9708-0AF4DF25CE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C31C43-AB20-F242-BED4-89C9BBEBAA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D043ED-0ABF-0846-8AAF-E528417CA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3DDC6-675F-E24D-A85C-3DCCEE3D7533}"/>
              </a:ext>
            </a:extLst>
          </p:cNvPr>
          <p:cNvSpPr>
            <a:spLocks noGrp="1"/>
          </p:cNvSpPr>
          <p:nvPr>
            <p:ph type="dt" sz="half" idx="10"/>
          </p:nvPr>
        </p:nvSpPr>
        <p:spPr/>
        <p:txBody>
          <a:bodyPr/>
          <a:lstStyle/>
          <a:p>
            <a:fld id="{F1751352-F43A-8148-8FBC-E50822FF2A82}" type="datetime1">
              <a:rPr lang="en-CA" smtClean="0"/>
              <a:t>2020-12-10</a:t>
            </a:fld>
            <a:endParaRPr lang="en-US"/>
          </a:p>
        </p:txBody>
      </p:sp>
      <p:sp>
        <p:nvSpPr>
          <p:cNvPr id="6" name="Footer Placeholder 5">
            <a:extLst>
              <a:ext uri="{FF2B5EF4-FFF2-40B4-BE49-F238E27FC236}">
                <a16:creationId xmlns:a16="http://schemas.microsoft.com/office/drawing/2014/main" id="{A7CB44E5-A134-9B4A-9040-76D4F857A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8FE6B8-DB23-1849-BB0F-AB9D39D28F56}"/>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46993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3C54-6AE4-CA4C-BC2D-DEE7532C5A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A0FC84-63A3-5141-AF2B-52DA724D00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8B5D0-E83B-DA45-BBAB-29C6E3DDA517}"/>
              </a:ext>
            </a:extLst>
          </p:cNvPr>
          <p:cNvSpPr>
            <a:spLocks noGrp="1"/>
          </p:cNvSpPr>
          <p:nvPr>
            <p:ph type="dt" sz="half" idx="10"/>
          </p:nvPr>
        </p:nvSpPr>
        <p:spPr/>
        <p:txBody>
          <a:bodyPr/>
          <a:lstStyle/>
          <a:p>
            <a:fld id="{BE8784B0-0C18-8C4B-BF29-C452EBC21B76}" type="datetime1">
              <a:rPr lang="en-CA" smtClean="0"/>
              <a:t>2020-12-10</a:t>
            </a:fld>
            <a:endParaRPr lang="en-US"/>
          </a:p>
        </p:txBody>
      </p:sp>
      <p:sp>
        <p:nvSpPr>
          <p:cNvPr id="5" name="Footer Placeholder 4">
            <a:extLst>
              <a:ext uri="{FF2B5EF4-FFF2-40B4-BE49-F238E27FC236}">
                <a16:creationId xmlns:a16="http://schemas.microsoft.com/office/drawing/2014/main" id="{0ED64EEB-FE27-D440-810A-1C9B71630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F52D9F-26AE-8241-AF9F-6DDFF21454B8}"/>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70294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F6809-F278-3644-8A51-284889A30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8E1E5D-2A26-FC4E-B23B-B93081E465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72D67-FD47-9A47-A3CC-852A36344205}"/>
              </a:ext>
            </a:extLst>
          </p:cNvPr>
          <p:cNvSpPr>
            <a:spLocks noGrp="1"/>
          </p:cNvSpPr>
          <p:nvPr>
            <p:ph type="dt" sz="half" idx="10"/>
          </p:nvPr>
        </p:nvSpPr>
        <p:spPr/>
        <p:txBody>
          <a:bodyPr/>
          <a:lstStyle/>
          <a:p>
            <a:fld id="{23DA27AD-266D-5F4F-B50A-9D0033F361D2}" type="datetime1">
              <a:rPr lang="en-CA" smtClean="0"/>
              <a:t>2020-12-10</a:t>
            </a:fld>
            <a:endParaRPr lang="en-US"/>
          </a:p>
        </p:txBody>
      </p:sp>
      <p:sp>
        <p:nvSpPr>
          <p:cNvPr id="5" name="Footer Placeholder 4">
            <a:extLst>
              <a:ext uri="{FF2B5EF4-FFF2-40B4-BE49-F238E27FC236}">
                <a16:creationId xmlns:a16="http://schemas.microsoft.com/office/drawing/2014/main" id="{E747A61A-3BD2-2541-B41C-41CCA96B4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DA2A1-0DE1-484C-8D19-E6FEFC20D94D}"/>
              </a:ext>
            </a:extLst>
          </p:cNvPr>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83596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8A432-4ABD-4545-A550-E4D591DBD518}" type="datetime1">
              <a:rPr lang="en-CA" smtClean="0"/>
              <a:t>2020-12-10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0351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5A158C-5514-8D49-858E-555E91D688B4}" type="datetime1">
              <a:rPr lang="en-CA" smtClean="0"/>
              <a:t>2020-12-10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6326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4F8A32-E11E-DB4D-9C04-A7402430359D}" type="datetime1">
              <a:rPr lang="en-CA" smtClean="0"/>
              <a:t>2020-12-10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52672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339108-7C26-484C-AA7D-6634D2435287}" type="datetime1">
              <a:rPr lang="en-CA" smtClean="0"/>
              <a:t>2020-12-10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80279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0989D1E-F587-E849-B20B-FA154144B2B0}" type="datetime1">
              <a:rPr lang="en-CA" smtClean="0"/>
              <a:t>2020-12-10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155630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751352-F43A-8148-8FBC-E50822FF2A82}" type="datetime1">
              <a:rPr lang="en-CA" smtClean="0"/>
              <a:t>2020-12-10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11460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B400C99-339A-8E4C-9678-229E467E25D7}" type="datetime1">
              <a:rPr lang="en-CA" smtClean="0"/>
              <a:t>2020-12-10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830443" y="6300122"/>
            <a:ext cx="1052510" cy="365125"/>
          </a:xfrm>
          <a:prstGeom prst="rect">
            <a:avLst/>
          </a:prstGeom>
        </p:spPr>
        <p:txBody>
          <a:bodyPr vert="horz" lIns="91440" tIns="45720" rIns="91440" bIns="45720" rtlCol="0" anchor="ctr"/>
          <a:lstStyle>
            <a:lvl1pPr algn="r">
              <a:defRPr sz="1200">
                <a:solidFill>
                  <a:schemeClr val="accent2"/>
                </a:solidFill>
              </a:defRPr>
            </a:lvl1pPr>
          </a:lstStyle>
          <a:p>
            <a:fld id="{27CE633F-9882-4A5C-83A2-1109D0C73261}" type="slidenum">
              <a:rPr lang="en-US" smtClean="0"/>
              <a:pPr/>
              <a:t>‹#›</a:t>
            </a:fld>
            <a:endParaRPr lang="en-US" sz="1200"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0070867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0E795-9382-C24A-96B1-C6BD09824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592EE7-4AB3-DC48-8548-F3CFC5849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23CA3-2241-524B-8C9F-159134C748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00C99-339A-8E4C-9678-229E467E25D7}" type="datetime1">
              <a:rPr lang="en-CA" smtClean="0"/>
              <a:t>2020-12-10</a:t>
            </a:fld>
            <a:endParaRPr lang="en-US" dirty="0"/>
          </a:p>
        </p:txBody>
      </p:sp>
      <p:sp>
        <p:nvSpPr>
          <p:cNvPr id="5" name="Footer Placeholder 4">
            <a:extLst>
              <a:ext uri="{FF2B5EF4-FFF2-40B4-BE49-F238E27FC236}">
                <a16:creationId xmlns:a16="http://schemas.microsoft.com/office/drawing/2014/main" id="{D651ED55-7183-C54F-8504-2A11D0091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B5A05-9A0E-504E-A2B5-6D1DC72C53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05257110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D0E795-9382-C24A-96B1-C6BD098240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592EE7-4AB3-DC48-8548-F3CFC58497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23CA3-2241-524B-8C9F-159134C748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00C99-339A-8E4C-9678-229E467E25D7}" type="datetime1">
              <a:rPr lang="en-CA" smtClean="0"/>
              <a:t>2020-12-10</a:t>
            </a:fld>
            <a:endParaRPr lang="en-US" dirty="0"/>
          </a:p>
        </p:txBody>
      </p:sp>
      <p:sp>
        <p:nvSpPr>
          <p:cNvPr id="5" name="Footer Placeholder 4">
            <a:extLst>
              <a:ext uri="{FF2B5EF4-FFF2-40B4-BE49-F238E27FC236}">
                <a16:creationId xmlns:a16="http://schemas.microsoft.com/office/drawing/2014/main" id="{D651ED55-7183-C54F-8504-2A11D00911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B5A05-9A0E-504E-A2B5-6D1DC72C53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21451661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sv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1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1543A-3F14-4242-8712-D7EEDD439FC1}"/>
              </a:ext>
            </a:extLst>
          </p:cNvPr>
          <p:cNvSpPr>
            <a:spLocks noGrp="1"/>
          </p:cNvSpPr>
          <p:nvPr>
            <p:ph type="ctrTitle"/>
          </p:nvPr>
        </p:nvSpPr>
        <p:spPr>
          <a:xfrm>
            <a:off x="94593" y="495092"/>
            <a:ext cx="11939752" cy="1463136"/>
          </a:xfrm>
        </p:spPr>
        <p:txBody>
          <a:bodyPr anchor="b">
            <a:normAutofit fontScale="90000"/>
          </a:bodyPr>
          <a:lstStyle/>
          <a:p>
            <a:r>
              <a:rPr lang="en-CA" b="1" dirty="0">
                <a:solidFill>
                  <a:schemeClr val="bg1"/>
                </a:solidFill>
              </a:rPr>
              <a:t>KEEPING THE BUILD UP-TO-PAR</a:t>
            </a:r>
            <a:br>
              <a:rPr lang="en-CA" sz="3600" b="1" dirty="0">
                <a:solidFill>
                  <a:schemeClr val="bg1"/>
                </a:solidFill>
              </a:rPr>
            </a:br>
            <a:r>
              <a:rPr lang="en-CA" sz="3600" b="1" dirty="0">
                <a:solidFill>
                  <a:schemeClr val="bg1"/>
                </a:solidFill>
              </a:rPr>
              <a:t>An empirical study on in-range breaking updates in the </a:t>
            </a:r>
            <a:r>
              <a:rPr lang="en-CA" sz="3600" b="1" dirty="0" err="1">
                <a:solidFill>
                  <a:schemeClr val="bg1"/>
                </a:solidFill>
              </a:rPr>
              <a:t>npm</a:t>
            </a:r>
            <a:r>
              <a:rPr lang="en-CA" sz="3600" b="1" dirty="0">
                <a:solidFill>
                  <a:schemeClr val="bg1"/>
                </a:solidFill>
              </a:rPr>
              <a:t> ecosystem</a:t>
            </a:r>
            <a:endParaRPr lang="en-US" sz="2400" dirty="0">
              <a:solidFill>
                <a:schemeClr val="bg1"/>
              </a:solidFill>
            </a:endParaRPr>
          </a:p>
        </p:txBody>
      </p:sp>
      <p:sp>
        <p:nvSpPr>
          <p:cNvPr id="3" name="Slide Number Placeholder 2">
            <a:extLst>
              <a:ext uri="{FF2B5EF4-FFF2-40B4-BE49-F238E27FC236}">
                <a16:creationId xmlns:a16="http://schemas.microsoft.com/office/drawing/2014/main" id="{6F5341A9-EB75-D148-B7C9-24DFCC8CD29E}"/>
              </a:ext>
            </a:extLst>
          </p:cNvPr>
          <p:cNvSpPr>
            <a:spLocks noGrp="1"/>
          </p:cNvSpPr>
          <p:nvPr>
            <p:ph type="sldNum" sz="quarter" idx="12"/>
          </p:nvPr>
        </p:nvSpPr>
        <p:spPr/>
        <p:txBody>
          <a:bodyPr/>
          <a:lstStyle/>
          <a:p>
            <a:fld id="{27CE633F-9882-4A5C-83A2-1109D0C73261}" type="slidenum">
              <a:rPr lang="en-US" smtClean="0"/>
              <a:t>0</a:t>
            </a:fld>
            <a:endParaRPr lang="en-US"/>
          </a:p>
        </p:txBody>
      </p:sp>
      <p:pic>
        <p:nvPicPr>
          <p:cNvPr id="10" name="Picture 9" descr="Text&#10;&#10;Description automatically generated">
            <a:extLst>
              <a:ext uri="{FF2B5EF4-FFF2-40B4-BE49-F238E27FC236}">
                <a16:creationId xmlns:a16="http://schemas.microsoft.com/office/drawing/2014/main" id="{36B47C57-D6F7-2C4A-9FA8-0269EB4DD5B1}"/>
              </a:ext>
            </a:extLst>
          </p:cNvPr>
          <p:cNvPicPr>
            <a:picLocks noChangeAspect="1"/>
          </p:cNvPicPr>
          <p:nvPr/>
        </p:nvPicPr>
        <p:blipFill>
          <a:blip r:embed="rId3"/>
          <a:stretch>
            <a:fillRect/>
          </a:stretch>
        </p:blipFill>
        <p:spPr>
          <a:xfrm>
            <a:off x="306092" y="5430271"/>
            <a:ext cx="2636413" cy="882892"/>
          </a:xfrm>
          <a:prstGeom prst="rect">
            <a:avLst/>
          </a:prstGeom>
        </p:spPr>
      </p:pic>
      <p:pic>
        <p:nvPicPr>
          <p:cNvPr id="12" name="Picture 11" descr="Logo, company name&#10;&#10;Description automatically generated">
            <a:extLst>
              <a:ext uri="{FF2B5EF4-FFF2-40B4-BE49-F238E27FC236}">
                <a16:creationId xmlns:a16="http://schemas.microsoft.com/office/drawing/2014/main" id="{E10014B7-3C63-1E4E-8B56-F5A073934AA7}"/>
              </a:ext>
            </a:extLst>
          </p:cNvPr>
          <p:cNvPicPr>
            <a:picLocks noChangeAspect="1"/>
          </p:cNvPicPr>
          <p:nvPr/>
        </p:nvPicPr>
        <p:blipFill>
          <a:blip r:embed="rId4"/>
          <a:stretch>
            <a:fillRect/>
          </a:stretch>
        </p:blipFill>
        <p:spPr>
          <a:xfrm>
            <a:off x="9431936" y="5076419"/>
            <a:ext cx="2055975" cy="1564329"/>
          </a:xfrm>
          <a:prstGeom prst="rect">
            <a:avLst/>
          </a:prstGeom>
        </p:spPr>
      </p:pic>
      <p:sp>
        <p:nvSpPr>
          <p:cNvPr id="14" name="Subtitle 2">
            <a:extLst>
              <a:ext uri="{FF2B5EF4-FFF2-40B4-BE49-F238E27FC236}">
                <a16:creationId xmlns:a16="http://schemas.microsoft.com/office/drawing/2014/main" id="{C9E4FFCD-7A57-BE4C-AD44-7654054F8CEA}"/>
              </a:ext>
            </a:extLst>
          </p:cNvPr>
          <p:cNvSpPr txBox="1">
            <a:spLocks/>
          </p:cNvSpPr>
          <p:nvPr/>
        </p:nvSpPr>
        <p:spPr>
          <a:xfrm>
            <a:off x="838200" y="5076419"/>
            <a:ext cx="10515600" cy="15747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40"/>
              </a:spcBef>
            </a:pPr>
            <a:r>
              <a:rPr lang="en-US" sz="2000" dirty="0">
                <a:solidFill>
                  <a:schemeClr val="bg1"/>
                </a:solidFill>
              </a:rPr>
              <a:t>Presented By Benjamin Rombaut</a:t>
            </a:r>
            <a:br>
              <a:rPr lang="en-US" sz="2000" dirty="0">
                <a:solidFill>
                  <a:schemeClr val="bg1"/>
                </a:solidFill>
              </a:rPr>
            </a:br>
            <a:r>
              <a:rPr lang="en-US" sz="2000" dirty="0">
                <a:solidFill>
                  <a:schemeClr val="bg1"/>
                </a:solidFill>
              </a:rPr>
              <a:t>MSc Student</a:t>
            </a:r>
          </a:p>
          <a:p>
            <a:pPr>
              <a:lnSpc>
                <a:spcPct val="100000"/>
              </a:lnSpc>
              <a:spcBef>
                <a:spcPts val="40"/>
              </a:spcBef>
            </a:pPr>
            <a:r>
              <a:rPr lang="en-US" sz="2000" dirty="0">
                <a:solidFill>
                  <a:schemeClr val="bg1"/>
                </a:solidFill>
              </a:rPr>
              <a:t>Software Analysis &amp; Intelligence Lab</a:t>
            </a:r>
          </a:p>
          <a:p>
            <a:pPr>
              <a:lnSpc>
                <a:spcPct val="100000"/>
              </a:lnSpc>
              <a:spcBef>
                <a:spcPts val="40"/>
              </a:spcBef>
            </a:pPr>
            <a:r>
              <a:rPr lang="en-US" sz="2000" dirty="0">
                <a:solidFill>
                  <a:schemeClr val="bg1"/>
                </a:solidFill>
              </a:rPr>
              <a:t>Queen’s University</a:t>
            </a:r>
          </a:p>
          <a:p>
            <a:pPr>
              <a:lnSpc>
                <a:spcPct val="100000"/>
              </a:lnSpc>
              <a:spcBef>
                <a:spcPts val="40"/>
              </a:spcBef>
            </a:pPr>
            <a:r>
              <a:rPr lang="en-US" sz="2000" dirty="0">
                <a:solidFill>
                  <a:schemeClr val="bg1"/>
                </a:solidFill>
              </a:rPr>
              <a:t>Kingston, Ontario, Canada</a:t>
            </a:r>
          </a:p>
          <a:p>
            <a:pPr>
              <a:lnSpc>
                <a:spcPct val="100000"/>
              </a:lnSpc>
              <a:spcBef>
                <a:spcPts val="40"/>
              </a:spcBef>
            </a:pPr>
            <a:endParaRPr lang="en-US" sz="2000" dirty="0">
              <a:solidFill>
                <a:schemeClr val="bg1"/>
              </a:solidFill>
            </a:endParaRPr>
          </a:p>
        </p:txBody>
      </p:sp>
      <p:pic>
        <p:nvPicPr>
          <p:cNvPr id="5" name="Picture 4" descr="A picture containing grass, outdoor, sky, field&#10;&#10;Description automatically generated">
            <a:extLst>
              <a:ext uri="{FF2B5EF4-FFF2-40B4-BE49-F238E27FC236}">
                <a16:creationId xmlns:a16="http://schemas.microsoft.com/office/drawing/2014/main" id="{BC4148AD-75CD-304B-A4B4-EBF06E20731E}"/>
              </a:ext>
            </a:extLst>
          </p:cNvPr>
          <p:cNvPicPr>
            <a:picLocks noChangeAspect="1"/>
          </p:cNvPicPr>
          <p:nvPr/>
        </p:nvPicPr>
        <p:blipFill rotWithShape="1">
          <a:blip r:embed="rId5"/>
          <a:srcRect t="28554" b="28554"/>
          <a:stretch/>
        </p:blipFill>
        <p:spPr>
          <a:xfrm>
            <a:off x="0" y="1958228"/>
            <a:ext cx="12192000" cy="2941545"/>
          </a:xfrm>
          <a:prstGeom prst="rect">
            <a:avLst/>
          </a:prstGeom>
        </p:spPr>
      </p:pic>
    </p:spTree>
    <p:extLst>
      <p:ext uri="{BB962C8B-B14F-4D97-AF65-F5344CB8AC3E}">
        <p14:creationId xmlns:p14="http://schemas.microsoft.com/office/powerpoint/2010/main" val="2863856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CCFF-D5EB-1F4C-92BF-A7B42D627821}"/>
              </a:ext>
            </a:extLst>
          </p:cNvPr>
          <p:cNvSpPr>
            <a:spLocks noGrp="1"/>
          </p:cNvSpPr>
          <p:nvPr>
            <p:ph type="title"/>
          </p:nvPr>
        </p:nvSpPr>
        <p:spPr>
          <a:xfrm>
            <a:off x="1495592" y="702156"/>
            <a:ext cx="10115216" cy="1013800"/>
          </a:xfrm>
        </p:spPr>
        <p:txBody>
          <a:bodyPr/>
          <a:lstStyle/>
          <a:p>
            <a:r>
              <a:rPr lang="en-US" dirty="0"/>
              <a:t>Providers release a new version quicker than usual after releasing a version that break client’s builds</a:t>
            </a:r>
          </a:p>
        </p:txBody>
      </p:sp>
      <p:sp>
        <p:nvSpPr>
          <p:cNvPr id="4" name="Slide Number Placeholder 3">
            <a:extLst>
              <a:ext uri="{FF2B5EF4-FFF2-40B4-BE49-F238E27FC236}">
                <a16:creationId xmlns:a16="http://schemas.microsoft.com/office/drawing/2014/main" id="{6FDFACB6-0EB4-0C4F-B408-77DC18B4FDF6}"/>
              </a:ext>
            </a:extLst>
          </p:cNvPr>
          <p:cNvSpPr>
            <a:spLocks noGrp="1"/>
          </p:cNvSpPr>
          <p:nvPr>
            <p:ph type="sldNum" sz="quarter" idx="12"/>
          </p:nvPr>
        </p:nvSpPr>
        <p:spPr/>
        <p:txBody>
          <a:bodyPr/>
          <a:lstStyle/>
          <a:p>
            <a:fld id="{27CE633F-9882-4A5C-83A2-1109D0C73261}" type="slidenum">
              <a:rPr lang="en-US" smtClean="0"/>
              <a:t>9</a:t>
            </a:fld>
            <a:endParaRPr lang="en-US"/>
          </a:p>
        </p:txBody>
      </p:sp>
      <p:pic>
        <p:nvPicPr>
          <p:cNvPr id="5" name="Graphic 4" descr="Return with solid fill">
            <a:extLst>
              <a:ext uri="{FF2B5EF4-FFF2-40B4-BE49-F238E27FC236}">
                <a16:creationId xmlns:a16="http://schemas.microsoft.com/office/drawing/2014/main" id="{DD5FFB58-0640-3548-B3A4-EE25C14A62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704" y="751856"/>
            <a:ext cx="914400" cy="914400"/>
          </a:xfrm>
          <a:prstGeom prst="rect">
            <a:avLst/>
          </a:prstGeom>
        </p:spPr>
      </p:pic>
      <p:pic>
        <p:nvPicPr>
          <p:cNvPr id="11" name="Content Placeholder 10" descr="Chart, scatter chart&#10;&#10;Description automatically generated">
            <a:extLst>
              <a:ext uri="{FF2B5EF4-FFF2-40B4-BE49-F238E27FC236}">
                <a16:creationId xmlns:a16="http://schemas.microsoft.com/office/drawing/2014/main" id="{1B878FD7-80C8-E546-BE0C-28B93CB1E594}"/>
              </a:ext>
            </a:extLst>
          </p:cNvPr>
          <p:cNvPicPr>
            <a:picLocks noGrp="1" noChangeAspect="1"/>
          </p:cNvPicPr>
          <p:nvPr>
            <p:ph idx="1"/>
          </p:nvPr>
        </p:nvPicPr>
        <p:blipFill>
          <a:blip r:embed="rId5"/>
          <a:stretch>
            <a:fillRect/>
          </a:stretch>
        </p:blipFill>
        <p:spPr>
          <a:xfrm>
            <a:off x="163093" y="2214696"/>
            <a:ext cx="11875248" cy="3958416"/>
          </a:xfrm>
        </p:spPr>
      </p:pic>
    </p:spTree>
    <p:extLst>
      <p:ext uri="{BB962C8B-B14F-4D97-AF65-F5344CB8AC3E}">
        <p14:creationId xmlns:p14="http://schemas.microsoft.com/office/powerpoint/2010/main" val="335922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DC969F4-277E-4F95-9ABB-0421358B0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1FEF6-833B-C54B-A2AA-5AA030DBCF92}"/>
              </a:ext>
            </a:extLst>
          </p:cNvPr>
          <p:cNvSpPr>
            <a:spLocks noGrp="1"/>
          </p:cNvSpPr>
          <p:nvPr>
            <p:ph type="title"/>
          </p:nvPr>
        </p:nvSpPr>
        <p:spPr>
          <a:xfrm>
            <a:off x="746228" y="1037967"/>
            <a:ext cx="3054091" cy="4709131"/>
          </a:xfrm>
        </p:spPr>
        <p:txBody>
          <a:bodyPr anchor="ctr">
            <a:normAutofit/>
          </a:bodyPr>
          <a:lstStyle/>
          <a:p>
            <a:r>
              <a:rPr lang="en-US" sz="3600" dirty="0">
                <a:solidFill>
                  <a:schemeClr val="accent1"/>
                </a:solidFill>
              </a:rPr>
              <a:t>Moving Forward</a:t>
            </a:r>
          </a:p>
        </p:txBody>
      </p:sp>
      <p:sp>
        <p:nvSpPr>
          <p:cNvPr id="13" name="Rectangle 12">
            <a:extLst>
              <a:ext uri="{FF2B5EF4-FFF2-40B4-BE49-F238E27FC236}">
                <a16:creationId xmlns:a16="http://schemas.microsoft.com/office/drawing/2014/main" id="{DBB62B70-0FFB-4EBC-A23C-3EE215C71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4F448DF1-A468-4624-99E7-933CC6207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F7DD6E9-9BF0-44B2-A5B9-1CE2477A4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85E2BD0E-96C7-4908-AD02-AD9AC69C9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292A949-CEC3-9146-8870-450B44F96505}"/>
              </a:ext>
            </a:extLst>
          </p:cNvPr>
          <p:cNvSpPr>
            <a:spLocks noGrp="1"/>
          </p:cNvSpPr>
          <p:nvPr>
            <p:ph type="sldNum" sz="quarter" idx="12"/>
          </p:nvPr>
        </p:nvSpPr>
        <p:spPr>
          <a:xfrm>
            <a:off x="746426" y="5956137"/>
            <a:ext cx="673300" cy="365125"/>
          </a:xfrm>
        </p:spPr>
        <p:txBody>
          <a:bodyPr>
            <a:normAutofit/>
          </a:bodyPr>
          <a:lstStyle/>
          <a:p>
            <a:pPr algn="l">
              <a:spcAft>
                <a:spcPts val="600"/>
              </a:spcAft>
            </a:pPr>
            <a:fld id="{27CE633F-9882-4A5C-83A2-1109D0C73261}" type="slidenum">
              <a:rPr lang="en-US">
                <a:solidFill>
                  <a:schemeClr val="accent1">
                    <a:lumMod val="75000"/>
                    <a:lumOff val="25000"/>
                  </a:schemeClr>
                </a:solidFill>
              </a:rPr>
              <a:pPr algn="l">
                <a:spcAft>
                  <a:spcPts val="600"/>
                </a:spcAft>
              </a:pPr>
              <a:t>10</a:t>
            </a:fld>
            <a:endParaRPr lang="en-US">
              <a:solidFill>
                <a:schemeClr val="accent1">
                  <a:lumMod val="75000"/>
                  <a:lumOff val="25000"/>
                </a:schemeClr>
              </a:solidFill>
            </a:endParaRPr>
          </a:p>
        </p:txBody>
      </p:sp>
      <p:graphicFrame>
        <p:nvGraphicFramePr>
          <p:cNvPr id="6" name="Content Placeholder 2">
            <a:extLst>
              <a:ext uri="{FF2B5EF4-FFF2-40B4-BE49-F238E27FC236}">
                <a16:creationId xmlns:a16="http://schemas.microsoft.com/office/drawing/2014/main" id="{48D76BFA-9EB7-4E08-8FA7-753FF5364059}"/>
              </a:ext>
            </a:extLst>
          </p:cNvPr>
          <p:cNvGraphicFramePr>
            <a:graphicFrameLocks noGrp="1"/>
          </p:cNvGraphicFramePr>
          <p:nvPr>
            <p:ph idx="1"/>
            <p:extLst>
              <p:ext uri="{D42A27DB-BD31-4B8C-83A1-F6EECF244321}">
                <p14:modId xmlns:p14="http://schemas.microsoft.com/office/powerpoint/2010/main" val="179597457"/>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14634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DD8D568-8272-BF42-8CE6-4B76A776E08C}"/>
              </a:ext>
            </a:extLst>
          </p:cNvPr>
          <p:cNvPicPr>
            <a:picLocks noGrp="1" noChangeAspect="1"/>
          </p:cNvPicPr>
          <p:nvPr>
            <p:ph idx="1"/>
          </p:nvPr>
        </p:nvPicPr>
        <p:blipFill>
          <a:blip r:embed="rId3"/>
          <a:stretch>
            <a:fillRect/>
          </a:stretch>
        </p:blipFill>
        <p:spPr>
          <a:xfrm>
            <a:off x="0" y="91312"/>
            <a:ext cx="6212964" cy="3483569"/>
          </a:xfrm>
        </p:spPr>
      </p:pic>
      <p:sp>
        <p:nvSpPr>
          <p:cNvPr id="4" name="Slide Number Placeholder 3">
            <a:extLst>
              <a:ext uri="{FF2B5EF4-FFF2-40B4-BE49-F238E27FC236}">
                <a16:creationId xmlns:a16="http://schemas.microsoft.com/office/drawing/2014/main" id="{DEB811CD-207C-4D46-97A2-6488081A866E}"/>
              </a:ext>
            </a:extLst>
          </p:cNvPr>
          <p:cNvSpPr>
            <a:spLocks noGrp="1"/>
          </p:cNvSpPr>
          <p:nvPr>
            <p:ph type="sldNum" sz="quarter" idx="12"/>
          </p:nvPr>
        </p:nvSpPr>
        <p:spPr/>
        <p:txBody>
          <a:bodyPr/>
          <a:lstStyle/>
          <a:p>
            <a:fld id="{27CE633F-9882-4A5C-83A2-1109D0C73261}" type="slidenum">
              <a:rPr lang="en-US" smtClean="0"/>
              <a:t>11</a:t>
            </a:fld>
            <a:endParaRPr lang="en-US"/>
          </a:p>
        </p:txBody>
      </p:sp>
      <p:pic>
        <p:nvPicPr>
          <p:cNvPr id="10" name="Picture 9">
            <a:extLst>
              <a:ext uri="{FF2B5EF4-FFF2-40B4-BE49-F238E27FC236}">
                <a16:creationId xmlns:a16="http://schemas.microsoft.com/office/drawing/2014/main" id="{8E937902-4CC4-D646-BD27-B886590084F3}"/>
              </a:ext>
            </a:extLst>
          </p:cNvPr>
          <p:cNvPicPr>
            <a:picLocks noChangeAspect="1"/>
          </p:cNvPicPr>
          <p:nvPr/>
        </p:nvPicPr>
        <p:blipFill>
          <a:blip r:embed="rId4"/>
          <a:stretch>
            <a:fillRect/>
          </a:stretch>
        </p:blipFill>
        <p:spPr>
          <a:xfrm>
            <a:off x="6096000" y="3418565"/>
            <a:ext cx="5855541" cy="3292475"/>
          </a:xfrm>
          <a:prstGeom prst="rect">
            <a:avLst/>
          </a:prstGeom>
        </p:spPr>
      </p:pic>
      <p:pic>
        <p:nvPicPr>
          <p:cNvPr id="16" name="Picture 15" descr="Chart&#10;&#10;Description automatically generated">
            <a:extLst>
              <a:ext uri="{FF2B5EF4-FFF2-40B4-BE49-F238E27FC236}">
                <a16:creationId xmlns:a16="http://schemas.microsoft.com/office/drawing/2014/main" id="{D0CE05B7-EA70-5944-A2C9-68EFFCC97BF0}"/>
              </a:ext>
            </a:extLst>
          </p:cNvPr>
          <p:cNvPicPr>
            <a:picLocks noChangeAspect="1"/>
          </p:cNvPicPr>
          <p:nvPr/>
        </p:nvPicPr>
        <p:blipFill>
          <a:blip r:embed="rId5"/>
          <a:stretch>
            <a:fillRect/>
          </a:stretch>
        </p:blipFill>
        <p:spPr>
          <a:xfrm>
            <a:off x="6212964" y="123842"/>
            <a:ext cx="5855540" cy="3122595"/>
          </a:xfrm>
          <a:prstGeom prst="rect">
            <a:avLst/>
          </a:prstGeom>
        </p:spPr>
      </p:pic>
      <p:pic>
        <p:nvPicPr>
          <p:cNvPr id="18" name="Picture 17">
            <a:extLst>
              <a:ext uri="{FF2B5EF4-FFF2-40B4-BE49-F238E27FC236}">
                <a16:creationId xmlns:a16="http://schemas.microsoft.com/office/drawing/2014/main" id="{106DD22C-AA9F-7342-8F7C-324670AE5A6E}"/>
              </a:ext>
            </a:extLst>
          </p:cNvPr>
          <p:cNvPicPr>
            <a:picLocks noChangeAspect="1"/>
          </p:cNvPicPr>
          <p:nvPr/>
        </p:nvPicPr>
        <p:blipFill>
          <a:blip r:embed="rId6"/>
          <a:stretch>
            <a:fillRect/>
          </a:stretch>
        </p:blipFill>
        <p:spPr>
          <a:xfrm>
            <a:off x="120230" y="3388299"/>
            <a:ext cx="5855541" cy="3300969"/>
          </a:xfrm>
          <a:prstGeom prst="rect">
            <a:avLst/>
          </a:prstGeom>
        </p:spPr>
      </p:pic>
    </p:spTree>
    <p:extLst>
      <p:ext uri="{BB962C8B-B14F-4D97-AF65-F5344CB8AC3E}">
        <p14:creationId xmlns:p14="http://schemas.microsoft.com/office/powerpoint/2010/main" val="2730177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5D72F3-AA86-DD49-AF08-D97DCA35AF16}"/>
              </a:ext>
            </a:extLst>
          </p:cNvPr>
          <p:cNvSpPr>
            <a:spLocks noGrp="1"/>
          </p:cNvSpPr>
          <p:nvPr>
            <p:ph type="title"/>
          </p:nvPr>
        </p:nvSpPr>
        <p:spPr>
          <a:xfrm>
            <a:off x="601255" y="702156"/>
            <a:ext cx="3409783" cy="1013800"/>
          </a:xfrm>
        </p:spPr>
        <p:txBody>
          <a:bodyPr>
            <a:normAutofit/>
          </a:bodyPr>
          <a:lstStyle/>
          <a:p>
            <a:r>
              <a:rPr lang="en-US" dirty="0"/>
              <a:t>Breaking in-range updates</a:t>
            </a:r>
          </a:p>
        </p:txBody>
      </p:sp>
      <p:sp>
        <p:nvSpPr>
          <p:cNvPr id="8" name="Content Placeholder 7">
            <a:extLst>
              <a:ext uri="{FF2B5EF4-FFF2-40B4-BE49-F238E27FC236}">
                <a16:creationId xmlns:a16="http://schemas.microsoft.com/office/drawing/2014/main" id="{9F2491FC-EF7B-7447-85F8-075A9D9059B8}"/>
              </a:ext>
            </a:extLst>
          </p:cNvPr>
          <p:cNvSpPr>
            <a:spLocks noGrp="1"/>
          </p:cNvSpPr>
          <p:nvPr>
            <p:ph idx="1"/>
          </p:nvPr>
        </p:nvSpPr>
        <p:spPr>
          <a:xfrm>
            <a:off x="601255" y="1964168"/>
            <a:ext cx="3409782" cy="4036582"/>
          </a:xfrm>
        </p:spPr>
        <p:txBody>
          <a:bodyPr>
            <a:normAutofit/>
          </a:bodyPr>
          <a:lstStyle/>
          <a:p>
            <a:r>
              <a:rPr lang="en-US" dirty="0">
                <a:solidFill>
                  <a:schemeClr val="bg1"/>
                </a:solidFill>
              </a:rPr>
              <a:t>Clients can specify accepted versions of dependencies they would like to use.</a:t>
            </a:r>
          </a:p>
          <a:p>
            <a:r>
              <a:rPr lang="en-US" dirty="0">
                <a:solidFill>
                  <a:schemeClr val="bg1"/>
                </a:solidFill>
              </a:rPr>
              <a:t>Greenkeeper automatically tests new dependency versions, and open’s issue reports if they fail a projects CI pipeline.</a:t>
            </a:r>
          </a:p>
          <a:p>
            <a:r>
              <a:rPr lang="en-US" dirty="0">
                <a:solidFill>
                  <a:schemeClr val="bg1"/>
                </a:solidFill>
              </a:rPr>
              <a:t>Breaking build issue reports for in-range updates means the project will fail to build for any new installs or upgrades.</a:t>
            </a:r>
          </a:p>
        </p:txBody>
      </p:sp>
      <p:pic>
        <p:nvPicPr>
          <p:cNvPr id="5" name="Picture 4" descr="Graphical user interface, text, application, email&#10;&#10;Description automatically generated">
            <a:extLst>
              <a:ext uri="{FF2B5EF4-FFF2-40B4-BE49-F238E27FC236}">
                <a16:creationId xmlns:a16="http://schemas.microsoft.com/office/drawing/2014/main" id="{25E5154E-EDEB-AA4A-886E-42DDA3598C11}"/>
              </a:ext>
            </a:extLst>
          </p:cNvPr>
          <p:cNvPicPr>
            <a:picLocks noChangeAspect="1"/>
          </p:cNvPicPr>
          <p:nvPr/>
        </p:nvPicPr>
        <p:blipFill rotWithShape="1">
          <a:blip r:embed="rId3"/>
          <a:srcRect t="1346"/>
          <a:stretch/>
        </p:blipFill>
        <p:spPr>
          <a:xfrm>
            <a:off x="4352608" y="1378857"/>
            <a:ext cx="7390547" cy="4247027"/>
          </a:xfrm>
          <a:prstGeom prst="rect">
            <a:avLst/>
          </a:prstGeom>
        </p:spPr>
      </p:pic>
      <p:sp>
        <p:nvSpPr>
          <p:cNvPr id="3" name="Slide Number Placeholder 2">
            <a:extLst>
              <a:ext uri="{FF2B5EF4-FFF2-40B4-BE49-F238E27FC236}">
                <a16:creationId xmlns:a16="http://schemas.microsoft.com/office/drawing/2014/main" id="{11961B77-F70E-4F48-97CB-D480854BFA25}"/>
              </a:ext>
            </a:extLst>
          </p:cNvPr>
          <p:cNvSpPr>
            <a:spLocks noGrp="1"/>
          </p:cNvSpPr>
          <p:nvPr>
            <p:ph type="sldNum" sz="quarter" idx="12"/>
          </p:nvPr>
        </p:nvSpPr>
        <p:spPr>
          <a:xfrm>
            <a:off x="10558300" y="6400800"/>
            <a:ext cx="1052508" cy="365125"/>
          </a:xfrm>
        </p:spPr>
        <p:txBody>
          <a:bodyPr>
            <a:normAutofit/>
          </a:bodyPr>
          <a:lstStyle/>
          <a:p>
            <a:pPr>
              <a:spcAft>
                <a:spcPts val="600"/>
              </a:spcAft>
            </a:pPr>
            <a:fld id="{27CE633F-9882-4A5C-83A2-1109D0C73261}" type="slidenum">
              <a:rPr lang="en-US" smtClean="0"/>
              <a:pPr>
                <a:spcAft>
                  <a:spcPts val="600"/>
                </a:spcAft>
              </a:pPr>
              <a:t>1</a:t>
            </a:fld>
            <a:endParaRPr lang="en-US" dirty="0"/>
          </a:p>
        </p:txBody>
      </p:sp>
    </p:spTree>
    <p:extLst>
      <p:ext uri="{BB962C8B-B14F-4D97-AF65-F5344CB8AC3E}">
        <p14:creationId xmlns:p14="http://schemas.microsoft.com/office/powerpoint/2010/main" val="292886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90A5-A007-8642-BEEB-5645A0EB6721}"/>
              </a:ext>
            </a:extLst>
          </p:cNvPr>
          <p:cNvSpPr>
            <a:spLocks noGrp="1"/>
          </p:cNvSpPr>
          <p:nvPr>
            <p:ph type="title"/>
          </p:nvPr>
        </p:nvSpPr>
        <p:spPr/>
        <p:txBody>
          <a:bodyPr>
            <a:normAutofit/>
          </a:bodyPr>
          <a:lstStyle/>
          <a:p>
            <a:r>
              <a:rPr lang="en-US" dirty="0">
                <a:solidFill>
                  <a:srgbClr val="FFFEFF"/>
                </a:solidFill>
              </a:rPr>
              <a:t>Characteristics of in-range breaking updates and how client’s resolve their build</a:t>
            </a:r>
          </a:p>
        </p:txBody>
      </p:sp>
      <p:graphicFrame>
        <p:nvGraphicFramePr>
          <p:cNvPr id="5" name="Content Placeholder 2">
            <a:extLst>
              <a:ext uri="{FF2B5EF4-FFF2-40B4-BE49-F238E27FC236}">
                <a16:creationId xmlns:a16="http://schemas.microsoft.com/office/drawing/2014/main" id="{71AA741E-D026-4DAB-88E6-D185B61C7028}"/>
              </a:ext>
            </a:extLst>
          </p:cNvPr>
          <p:cNvGraphicFramePr>
            <a:graphicFrameLocks noGrp="1"/>
          </p:cNvGraphicFramePr>
          <p:nvPr>
            <p:ph idx="1"/>
            <p:extLst>
              <p:ext uri="{D42A27DB-BD31-4B8C-83A1-F6EECF244321}">
                <p14:modId xmlns:p14="http://schemas.microsoft.com/office/powerpoint/2010/main" val="380394477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A575D02-6CCD-CB49-9C3D-379277D3C6E4}"/>
              </a:ext>
            </a:extLst>
          </p:cNvPr>
          <p:cNvSpPr>
            <a:spLocks noGrp="1"/>
          </p:cNvSpPr>
          <p:nvPr>
            <p:ph type="sldNum" sz="quarter" idx="12"/>
          </p:nvPr>
        </p:nvSpPr>
        <p:spPr/>
        <p:txBody>
          <a:bodyPr/>
          <a:lstStyle/>
          <a:p>
            <a:fld id="{27CE633F-9882-4A5C-83A2-1109D0C73261}" type="slidenum">
              <a:rPr lang="en-US" smtClean="0"/>
              <a:t>2</a:t>
            </a:fld>
            <a:endParaRPr lang="en-US"/>
          </a:p>
        </p:txBody>
      </p:sp>
      <p:pic>
        <p:nvPicPr>
          <p:cNvPr id="6" name="Graphic 5" descr="Siren with solid fill">
            <a:extLst>
              <a:ext uri="{FF2B5EF4-FFF2-40B4-BE49-F238E27FC236}">
                <a16:creationId xmlns:a16="http://schemas.microsoft.com/office/drawing/2014/main" id="{FC0AD092-BB5C-0849-870B-85D1C202E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77924" y="2344119"/>
            <a:ext cx="914400" cy="914400"/>
          </a:xfrm>
          <a:prstGeom prst="rect">
            <a:avLst/>
          </a:prstGeom>
        </p:spPr>
      </p:pic>
      <p:pic>
        <p:nvPicPr>
          <p:cNvPr id="8" name="Graphic 7" descr="Return with solid fill">
            <a:extLst>
              <a:ext uri="{FF2B5EF4-FFF2-40B4-BE49-F238E27FC236}">
                <a16:creationId xmlns:a16="http://schemas.microsoft.com/office/drawing/2014/main" id="{FB2A754A-FCD7-5044-B438-D9B830AFCB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73798" y="2328621"/>
            <a:ext cx="914400" cy="914400"/>
          </a:xfrm>
          <a:prstGeom prst="rect">
            <a:avLst/>
          </a:prstGeom>
        </p:spPr>
      </p:pic>
      <p:pic>
        <p:nvPicPr>
          <p:cNvPr id="12" name="Graphic 11" descr="Pie chart with solid fill">
            <a:extLst>
              <a:ext uri="{FF2B5EF4-FFF2-40B4-BE49-F238E27FC236}">
                <a16:creationId xmlns:a16="http://schemas.microsoft.com/office/drawing/2014/main" id="{01793A5B-1D87-5E44-AF2E-C592884CAD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82050" y="2359620"/>
            <a:ext cx="914400" cy="914400"/>
          </a:xfrm>
          <a:prstGeom prst="rect">
            <a:avLst/>
          </a:prstGeom>
        </p:spPr>
      </p:pic>
    </p:spTree>
    <p:extLst>
      <p:ext uri="{BB962C8B-B14F-4D97-AF65-F5344CB8AC3E}">
        <p14:creationId xmlns:p14="http://schemas.microsoft.com/office/powerpoint/2010/main" val="407206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4DFA-CEFA-5E48-90BC-DFC6B5C96216}"/>
              </a:ext>
            </a:extLst>
          </p:cNvPr>
          <p:cNvSpPr>
            <a:spLocks noGrp="1"/>
          </p:cNvSpPr>
          <p:nvPr>
            <p:ph type="title"/>
          </p:nvPr>
        </p:nvSpPr>
        <p:spPr/>
        <p:txBody>
          <a:bodyPr/>
          <a:lstStyle/>
          <a:p>
            <a:r>
              <a:rPr lang="en-US" dirty="0"/>
              <a:t>Data Collection</a:t>
            </a:r>
          </a:p>
        </p:txBody>
      </p:sp>
      <p:pic>
        <p:nvPicPr>
          <p:cNvPr id="8" name="Content Placeholder 7">
            <a:extLst>
              <a:ext uri="{FF2B5EF4-FFF2-40B4-BE49-F238E27FC236}">
                <a16:creationId xmlns:a16="http://schemas.microsoft.com/office/drawing/2014/main" id="{20C2CE4F-EBD4-BE41-83A0-E68B08E314C7}"/>
              </a:ext>
            </a:extLst>
          </p:cNvPr>
          <p:cNvPicPr>
            <a:picLocks noGrp="1" noChangeAspect="1"/>
          </p:cNvPicPr>
          <p:nvPr>
            <p:ph idx="1"/>
          </p:nvPr>
        </p:nvPicPr>
        <p:blipFill>
          <a:blip r:embed="rId3"/>
          <a:stretch>
            <a:fillRect/>
          </a:stretch>
        </p:blipFill>
        <p:spPr>
          <a:xfrm>
            <a:off x="9383039" y="2472105"/>
            <a:ext cx="1202557" cy="1202557"/>
          </a:xfrm>
        </p:spPr>
      </p:pic>
      <p:sp>
        <p:nvSpPr>
          <p:cNvPr id="4" name="Slide Number Placeholder 3">
            <a:extLst>
              <a:ext uri="{FF2B5EF4-FFF2-40B4-BE49-F238E27FC236}">
                <a16:creationId xmlns:a16="http://schemas.microsoft.com/office/drawing/2014/main" id="{94A1FEA8-D6D6-504F-8522-DCBBFD123768}"/>
              </a:ext>
            </a:extLst>
          </p:cNvPr>
          <p:cNvSpPr>
            <a:spLocks noGrp="1"/>
          </p:cNvSpPr>
          <p:nvPr>
            <p:ph type="sldNum" sz="quarter" idx="12"/>
          </p:nvPr>
        </p:nvSpPr>
        <p:spPr/>
        <p:txBody>
          <a:bodyPr/>
          <a:lstStyle/>
          <a:p>
            <a:fld id="{27CE633F-9882-4A5C-83A2-1109D0C73261}" type="slidenum">
              <a:rPr lang="en-US" smtClean="0"/>
              <a:t>3</a:t>
            </a:fld>
            <a:endParaRPr lang="en-US"/>
          </a:p>
        </p:txBody>
      </p:sp>
      <p:pic>
        <p:nvPicPr>
          <p:cNvPr id="5" name="Picture 4" descr="Icon&#10;&#10;Description automatically generated">
            <a:extLst>
              <a:ext uri="{FF2B5EF4-FFF2-40B4-BE49-F238E27FC236}">
                <a16:creationId xmlns:a16="http://schemas.microsoft.com/office/drawing/2014/main" id="{E8B020ED-A898-F642-82F5-CF3D64E7934D}"/>
              </a:ext>
            </a:extLst>
          </p:cNvPr>
          <p:cNvPicPr>
            <a:picLocks noChangeAspect="1"/>
          </p:cNvPicPr>
          <p:nvPr/>
        </p:nvPicPr>
        <p:blipFill>
          <a:blip r:embed="rId4"/>
          <a:stretch>
            <a:fillRect/>
          </a:stretch>
        </p:blipFill>
        <p:spPr>
          <a:xfrm>
            <a:off x="1290880" y="2272327"/>
            <a:ext cx="1574821" cy="1574821"/>
          </a:xfrm>
          <a:prstGeom prst="rect">
            <a:avLst/>
          </a:prstGeom>
        </p:spPr>
      </p:pic>
      <p:pic>
        <p:nvPicPr>
          <p:cNvPr id="6" name="Picture 5" descr="Icon&#10;&#10;Description automatically generated">
            <a:extLst>
              <a:ext uri="{FF2B5EF4-FFF2-40B4-BE49-F238E27FC236}">
                <a16:creationId xmlns:a16="http://schemas.microsoft.com/office/drawing/2014/main" id="{CA18FFE2-2D13-7B4D-B440-5ABD944A25BB}"/>
              </a:ext>
            </a:extLst>
          </p:cNvPr>
          <p:cNvPicPr>
            <a:picLocks noChangeAspect="1"/>
          </p:cNvPicPr>
          <p:nvPr/>
        </p:nvPicPr>
        <p:blipFill>
          <a:blip r:embed="rId5"/>
          <a:stretch>
            <a:fillRect/>
          </a:stretch>
        </p:blipFill>
        <p:spPr>
          <a:xfrm>
            <a:off x="5467425" y="2417515"/>
            <a:ext cx="1202557" cy="1202557"/>
          </a:xfrm>
          <a:prstGeom prst="rect">
            <a:avLst/>
          </a:prstGeom>
        </p:spPr>
      </p:pic>
      <p:grpSp>
        <p:nvGrpSpPr>
          <p:cNvPr id="19" name="Group 18">
            <a:extLst>
              <a:ext uri="{FF2B5EF4-FFF2-40B4-BE49-F238E27FC236}">
                <a16:creationId xmlns:a16="http://schemas.microsoft.com/office/drawing/2014/main" id="{FD287FC8-26C2-4746-869D-5517DBC7669E}"/>
              </a:ext>
            </a:extLst>
          </p:cNvPr>
          <p:cNvGrpSpPr/>
          <p:nvPr/>
        </p:nvGrpSpPr>
        <p:grpSpPr>
          <a:xfrm>
            <a:off x="8290201" y="3847148"/>
            <a:ext cx="3667357" cy="1889623"/>
            <a:chOff x="7989945" y="3847148"/>
            <a:chExt cx="3667357" cy="1889623"/>
          </a:xfrm>
        </p:grpSpPr>
        <p:sp>
          <p:nvSpPr>
            <p:cNvPr id="17" name="Rounded Rectangle 16">
              <a:extLst>
                <a:ext uri="{FF2B5EF4-FFF2-40B4-BE49-F238E27FC236}">
                  <a16:creationId xmlns:a16="http://schemas.microsoft.com/office/drawing/2014/main" id="{0164D8BD-772C-1A4E-8347-6CFF9DA2CD21}"/>
                </a:ext>
              </a:extLst>
            </p:cNvPr>
            <p:cNvSpPr/>
            <p:nvPr/>
          </p:nvSpPr>
          <p:spPr>
            <a:xfrm>
              <a:off x="7989945" y="3847148"/>
              <a:ext cx="3620863" cy="1889623"/>
            </a:xfrm>
            <a:prstGeom prst="roundRect">
              <a:avLst/>
            </a:prstGeom>
            <a:solidFill>
              <a:srgbClr val="87D5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9E2EBD8-85B5-5640-8642-8A22C8195609}"/>
                </a:ext>
              </a:extLst>
            </p:cNvPr>
            <p:cNvSpPr txBox="1"/>
            <p:nvPr/>
          </p:nvSpPr>
          <p:spPr>
            <a:xfrm>
              <a:off x="8084207" y="4048671"/>
              <a:ext cx="357309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556,742 Version Release Records</a:t>
              </a:r>
            </a:p>
            <a:p>
              <a:pPr marL="285750" indent="-285750">
                <a:buFont typeface="Arial" panose="020B0604020202020204" pitchFamily="34" charset="0"/>
                <a:buChar char="•"/>
              </a:pPr>
              <a:r>
                <a:rPr lang="en-US" sz="2400" dirty="0">
                  <a:solidFill>
                    <a:schemeClr val="bg1"/>
                  </a:solidFill>
                </a:rPr>
                <a:t>Release Frequency of 7,361 Projects</a:t>
              </a:r>
            </a:p>
          </p:txBody>
        </p:sp>
      </p:grpSp>
      <p:grpSp>
        <p:nvGrpSpPr>
          <p:cNvPr id="20" name="Group 19">
            <a:extLst>
              <a:ext uri="{FF2B5EF4-FFF2-40B4-BE49-F238E27FC236}">
                <a16:creationId xmlns:a16="http://schemas.microsoft.com/office/drawing/2014/main" id="{E24C8163-0514-B746-8A89-3EA13D403BE7}"/>
              </a:ext>
            </a:extLst>
          </p:cNvPr>
          <p:cNvGrpSpPr/>
          <p:nvPr/>
        </p:nvGrpSpPr>
        <p:grpSpPr>
          <a:xfrm>
            <a:off x="4299215" y="3842435"/>
            <a:ext cx="3682855" cy="1894336"/>
            <a:chOff x="7989945" y="3847148"/>
            <a:chExt cx="3682855" cy="1894336"/>
          </a:xfrm>
        </p:grpSpPr>
        <p:sp>
          <p:nvSpPr>
            <p:cNvPr id="21" name="Rounded Rectangle 20">
              <a:extLst>
                <a:ext uri="{FF2B5EF4-FFF2-40B4-BE49-F238E27FC236}">
                  <a16:creationId xmlns:a16="http://schemas.microsoft.com/office/drawing/2014/main" id="{4441DCB7-28A9-3642-803B-874C0FA9054F}"/>
                </a:ext>
              </a:extLst>
            </p:cNvPr>
            <p:cNvSpPr/>
            <p:nvPr/>
          </p:nvSpPr>
          <p:spPr>
            <a:xfrm>
              <a:off x="7989945" y="3847148"/>
              <a:ext cx="3620863" cy="1894336"/>
            </a:xfrm>
            <a:prstGeom prst="roundRect">
              <a:avLst/>
            </a:prstGeom>
            <a:solidFill>
              <a:srgbClr val="57A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C38D7D2-ABF7-3F45-ACB9-89C21CE783FD}"/>
                </a:ext>
              </a:extLst>
            </p:cNvPr>
            <p:cNvSpPr txBox="1"/>
            <p:nvPr/>
          </p:nvSpPr>
          <p:spPr>
            <a:xfrm>
              <a:off x="8099705" y="4048671"/>
              <a:ext cx="357309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123,197 Issue Reports</a:t>
              </a:r>
            </a:p>
            <a:p>
              <a:pPr marL="285750" indent="-285750">
                <a:buFont typeface="Arial" panose="020B0604020202020204" pitchFamily="34" charset="0"/>
                <a:buChar char="•"/>
              </a:pPr>
              <a:r>
                <a:rPr lang="en-US" sz="2400" dirty="0">
                  <a:solidFill>
                    <a:schemeClr val="bg1"/>
                  </a:solidFill>
                </a:rPr>
                <a:t>365,625 Comments</a:t>
              </a:r>
            </a:p>
            <a:p>
              <a:pPr marL="285750" indent="-285750">
                <a:buFont typeface="Arial" panose="020B0604020202020204" pitchFamily="34" charset="0"/>
                <a:buChar char="•"/>
              </a:pPr>
              <a:r>
                <a:rPr lang="en-US" sz="2400" dirty="0">
                  <a:solidFill>
                    <a:schemeClr val="bg1"/>
                  </a:solidFill>
                </a:rPr>
                <a:t>209,750 Events</a:t>
              </a:r>
            </a:p>
            <a:p>
              <a:pPr marL="285750" indent="-285750">
                <a:buFont typeface="Arial" panose="020B0604020202020204" pitchFamily="34" charset="0"/>
                <a:buChar char="•"/>
              </a:pPr>
              <a:r>
                <a:rPr lang="en-US" sz="2400" dirty="0">
                  <a:solidFill>
                    <a:schemeClr val="bg1"/>
                  </a:solidFill>
                </a:rPr>
                <a:t>17,623 Commits</a:t>
              </a:r>
            </a:p>
          </p:txBody>
        </p:sp>
      </p:grpSp>
      <p:grpSp>
        <p:nvGrpSpPr>
          <p:cNvPr id="23" name="Group 22">
            <a:extLst>
              <a:ext uri="{FF2B5EF4-FFF2-40B4-BE49-F238E27FC236}">
                <a16:creationId xmlns:a16="http://schemas.microsoft.com/office/drawing/2014/main" id="{5B0FE661-3F7D-A041-BBBC-46B77FCD1FB5}"/>
              </a:ext>
            </a:extLst>
          </p:cNvPr>
          <p:cNvGrpSpPr/>
          <p:nvPr/>
        </p:nvGrpSpPr>
        <p:grpSpPr>
          <a:xfrm>
            <a:off x="308229" y="3842434"/>
            <a:ext cx="3620863" cy="881965"/>
            <a:chOff x="7989945" y="3847147"/>
            <a:chExt cx="3620863" cy="881965"/>
          </a:xfrm>
        </p:grpSpPr>
        <p:sp>
          <p:nvSpPr>
            <p:cNvPr id="24" name="Rounded Rectangle 23">
              <a:extLst>
                <a:ext uri="{FF2B5EF4-FFF2-40B4-BE49-F238E27FC236}">
                  <a16:creationId xmlns:a16="http://schemas.microsoft.com/office/drawing/2014/main" id="{3402EC65-F43E-6B43-8AC9-392FB843B2CC}"/>
                </a:ext>
              </a:extLst>
            </p:cNvPr>
            <p:cNvSpPr/>
            <p:nvPr/>
          </p:nvSpPr>
          <p:spPr>
            <a:xfrm>
              <a:off x="7989945" y="3847147"/>
              <a:ext cx="3620863" cy="881965"/>
            </a:xfrm>
            <a:prstGeom prst="roundRect">
              <a:avLst/>
            </a:prstGeom>
            <a:solidFill>
              <a:srgbClr val="3666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4C09715-8E8D-D043-8328-27CAEA4FBBE8}"/>
                </a:ext>
              </a:extLst>
            </p:cNvPr>
            <p:cNvSpPr txBox="1"/>
            <p:nvPr/>
          </p:nvSpPr>
          <p:spPr>
            <a:xfrm>
              <a:off x="8099705" y="4048671"/>
              <a:ext cx="351110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12,134 Projects</a:t>
              </a:r>
            </a:p>
          </p:txBody>
        </p:sp>
      </p:grpSp>
      <p:pic>
        <p:nvPicPr>
          <p:cNvPr id="27" name="Graphic 26" descr="Arrow Right with solid fill">
            <a:extLst>
              <a:ext uri="{FF2B5EF4-FFF2-40B4-BE49-F238E27FC236}">
                <a16:creationId xmlns:a16="http://schemas.microsoft.com/office/drawing/2014/main" id="{9492662A-2073-384F-BF3E-31123F1C1E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4056" y="2508665"/>
            <a:ext cx="1585168" cy="1013800"/>
          </a:xfrm>
          <a:prstGeom prst="rect">
            <a:avLst/>
          </a:prstGeom>
        </p:spPr>
      </p:pic>
      <p:pic>
        <p:nvPicPr>
          <p:cNvPr id="28" name="Graphic 27" descr="Arrow Right with solid fill">
            <a:extLst>
              <a:ext uri="{FF2B5EF4-FFF2-40B4-BE49-F238E27FC236}">
                <a16:creationId xmlns:a16="http://schemas.microsoft.com/office/drawing/2014/main" id="{139E3A01-00F0-1245-80EC-27BE003BDC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37650" y="2535487"/>
            <a:ext cx="1585168" cy="1013800"/>
          </a:xfrm>
          <a:prstGeom prst="rect">
            <a:avLst/>
          </a:prstGeom>
        </p:spPr>
      </p:pic>
      <p:sp>
        <p:nvSpPr>
          <p:cNvPr id="30" name="TextBox 29">
            <a:extLst>
              <a:ext uri="{FF2B5EF4-FFF2-40B4-BE49-F238E27FC236}">
                <a16:creationId xmlns:a16="http://schemas.microsoft.com/office/drawing/2014/main" id="{3EAD22B2-6A3F-8D4D-95D5-69FCE8DA6D59}"/>
              </a:ext>
            </a:extLst>
          </p:cNvPr>
          <p:cNvSpPr txBox="1"/>
          <p:nvPr/>
        </p:nvSpPr>
        <p:spPr>
          <a:xfrm>
            <a:off x="1367326" y="1986900"/>
            <a:ext cx="1421928" cy="369332"/>
          </a:xfrm>
          <a:prstGeom prst="rect">
            <a:avLst/>
          </a:prstGeom>
          <a:noFill/>
        </p:spPr>
        <p:txBody>
          <a:bodyPr wrap="none" rtlCol="0">
            <a:spAutoFit/>
          </a:bodyPr>
          <a:lstStyle/>
          <a:p>
            <a:r>
              <a:rPr lang="en-US" dirty="0"/>
              <a:t>Greenkeeper</a:t>
            </a:r>
          </a:p>
        </p:txBody>
      </p:sp>
      <p:sp>
        <p:nvSpPr>
          <p:cNvPr id="31" name="TextBox 30">
            <a:extLst>
              <a:ext uri="{FF2B5EF4-FFF2-40B4-BE49-F238E27FC236}">
                <a16:creationId xmlns:a16="http://schemas.microsoft.com/office/drawing/2014/main" id="{9C213968-B31A-0143-98EA-FA441109AC3A}"/>
              </a:ext>
            </a:extLst>
          </p:cNvPr>
          <p:cNvSpPr txBox="1"/>
          <p:nvPr/>
        </p:nvSpPr>
        <p:spPr>
          <a:xfrm>
            <a:off x="5442089" y="2016510"/>
            <a:ext cx="1253228" cy="369332"/>
          </a:xfrm>
          <a:prstGeom prst="rect">
            <a:avLst/>
          </a:prstGeom>
          <a:noFill/>
        </p:spPr>
        <p:txBody>
          <a:bodyPr wrap="none" rtlCol="0">
            <a:spAutoFit/>
          </a:bodyPr>
          <a:lstStyle/>
          <a:p>
            <a:r>
              <a:rPr lang="en-US" dirty="0"/>
              <a:t>GitHub API</a:t>
            </a:r>
          </a:p>
        </p:txBody>
      </p:sp>
      <p:sp>
        <p:nvSpPr>
          <p:cNvPr id="32" name="TextBox 31">
            <a:extLst>
              <a:ext uri="{FF2B5EF4-FFF2-40B4-BE49-F238E27FC236}">
                <a16:creationId xmlns:a16="http://schemas.microsoft.com/office/drawing/2014/main" id="{EEEEC359-D534-DA4D-A4DB-26F971BBFDF5}"/>
              </a:ext>
            </a:extLst>
          </p:cNvPr>
          <p:cNvSpPr txBox="1"/>
          <p:nvPr/>
        </p:nvSpPr>
        <p:spPr>
          <a:xfrm>
            <a:off x="9371662" y="2048183"/>
            <a:ext cx="1225015" cy="369332"/>
          </a:xfrm>
          <a:prstGeom prst="rect">
            <a:avLst/>
          </a:prstGeom>
          <a:noFill/>
        </p:spPr>
        <p:txBody>
          <a:bodyPr wrap="none" rtlCol="0">
            <a:spAutoFit/>
          </a:bodyPr>
          <a:lstStyle/>
          <a:p>
            <a:r>
              <a:rPr lang="en-US" dirty="0" err="1"/>
              <a:t>Libraries.io</a:t>
            </a:r>
            <a:endParaRPr lang="en-US" dirty="0"/>
          </a:p>
        </p:txBody>
      </p:sp>
    </p:spTree>
    <p:extLst>
      <p:ext uri="{BB962C8B-B14F-4D97-AF65-F5344CB8AC3E}">
        <p14:creationId xmlns:p14="http://schemas.microsoft.com/office/powerpoint/2010/main" val="1710783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864D-0CA3-5F44-8436-A3A5EA1CD286}"/>
              </a:ext>
            </a:extLst>
          </p:cNvPr>
          <p:cNvSpPr>
            <a:spLocks noGrp="1"/>
          </p:cNvSpPr>
          <p:nvPr>
            <p:ph type="title"/>
          </p:nvPr>
        </p:nvSpPr>
        <p:spPr>
          <a:xfrm>
            <a:off x="1495592" y="702156"/>
            <a:ext cx="10115216" cy="1013800"/>
          </a:xfrm>
        </p:spPr>
        <p:txBody>
          <a:bodyPr/>
          <a:lstStyle/>
          <a:p>
            <a:r>
              <a:rPr lang="en-US" dirty="0"/>
              <a:t>While the majority of clients will accept minor updates, most breakages are caused by patch updates</a:t>
            </a:r>
          </a:p>
        </p:txBody>
      </p:sp>
      <p:sp>
        <p:nvSpPr>
          <p:cNvPr id="4" name="Slide Number Placeholder 3">
            <a:extLst>
              <a:ext uri="{FF2B5EF4-FFF2-40B4-BE49-F238E27FC236}">
                <a16:creationId xmlns:a16="http://schemas.microsoft.com/office/drawing/2014/main" id="{4631F9DB-3B8B-884C-A627-B057637E1A60}"/>
              </a:ext>
            </a:extLst>
          </p:cNvPr>
          <p:cNvSpPr>
            <a:spLocks noGrp="1"/>
          </p:cNvSpPr>
          <p:nvPr>
            <p:ph type="sldNum" sz="quarter" idx="12"/>
          </p:nvPr>
        </p:nvSpPr>
        <p:spPr/>
        <p:txBody>
          <a:bodyPr/>
          <a:lstStyle/>
          <a:p>
            <a:fld id="{27CE633F-9882-4A5C-83A2-1109D0C73261}" type="slidenum">
              <a:rPr lang="en-US" smtClean="0"/>
              <a:t>4</a:t>
            </a:fld>
            <a:endParaRPr lang="en-US"/>
          </a:p>
        </p:txBody>
      </p:sp>
      <p:pic>
        <p:nvPicPr>
          <p:cNvPr id="6" name="Graphic 5" descr="Pie chart with solid fill">
            <a:extLst>
              <a:ext uri="{FF2B5EF4-FFF2-40B4-BE49-F238E27FC236}">
                <a16:creationId xmlns:a16="http://schemas.microsoft.com/office/drawing/2014/main" id="{BB85E956-850C-2D46-A419-B1A906B0D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192" y="751856"/>
            <a:ext cx="914400" cy="914400"/>
          </a:xfrm>
          <a:prstGeom prst="rect">
            <a:avLst/>
          </a:prstGeom>
        </p:spPr>
      </p:pic>
      <p:pic>
        <p:nvPicPr>
          <p:cNvPr id="28" name="Content Placeholder 27" descr="Chart, bar chart&#10;&#10;Description automatically generated">
            <a:extLst>
              <a:ext uri="{FF2B5EF4-FFF2-40B4-BE49-F238E27FC236}">
                <a16:creationId xmlns:a16="http://schemas.microsoft.com/office/drawing/2014/main" id="{3D85BAAB-46E8-4A45-A5EF-016ECFC1F7D3}"/>
              </a:ext>
            </a:extLst>
          </p:cNvPr>
          <p:cNvPicPr>
            <a:picLocks noGrp="1" noChangeAspect="1"/>
          </p:cNvPicPr>
          <p:nvPr>
            <p:ph idx="1"/>
          </p:nvPr>
        </p:nvPicPr>
        <p:blipFill>
          <a:blip r:embed="rId5"/>
          <a:stretch>
            <a:fillRect/>
          </a:stretch>
        </p:blipFill>
        <p:spPr>
          <a:xfrm>
            <a:off x="1336046" y="2049927"/>
            <a:ext cx="9519908" cy="4759954"/>
          </a:xfrm>
        </p:spPr>
      </p:pic>
    </p:spTree>
    <p:extLst>
      <p:ext uri="{BB962C8B-B14F-4D97-AF65-F5344CB8AC3E}">
        <p14:creationId xmlns:p14="http://schemas.microsoft.com/office/powerpoint/2010/main" val="318838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BB6F7-C066-0C4C-AD21-C0BF9B5649D5}"/>
              </a:ext>
            </a:extLst>
          </p:cNvPr>
          <p:cNvSpPr>
            <a:spLocks noGrp="1"/>
          </p:cNvSpPr>
          <p:nvPr>
            <p:ph type="title"/>
          </p:nvPr>
        </p:nvSpPr>
        <p:spPr>
          <a:xfrm>
            <a:off x="1495592" y="702156"/>
            <a:ext cx="10115216" cy="1013800"/>
          </a:xfrm>
        </p:spPr>
        <p:txBody>
          <a:bodyPr/>
          <a:lstStyle/>
          <a:p>
            <a:r>
              <a:rPr lang="en-US" dirty="0"/>
              <a:t>Packages with higher total and more frequent releases tend to cause more breakages</a:t>
            </a:r>
          </a:p>
        </p:txBody>
      </p:sp>
      <p:pic>
        <p:nvPicPr>
          <p:cNvPr id="7" name="Content Placeholder 6" descr="Chart, scatter chart&#10;&#10;Description automatically generated">
            <a:extLst>
              <a:ext uri="{FF2B5EF4-FFF2-40B4-BE49-F238E27FC236}">
                <a16:creationId xmlns:a16="http://schemas.microsoft.com/office/drawing/2014/main" id="{E143443D-E2D8-A540-8FEF-ADE57DA5BBCB}"/>
              </a:ext>
            </a:extLst>
          </p:cNvPr>
          <p:cNvPicPr>
            <a:picLocks noGrp="1" noChangeAspect="1"/>
          </p:cNvPicPr>
          <p:nvPr>
            <p:ph idx="1"/>
          </p:nvPr>
        </p:nvPicPr>
        <p:blipFill>
          <a:blip r:embed="rId3"/>
          <a:stretch>
            <a:fillRect/>
          </a:stretch>
        </p:blipFill>
        <p:spPr>
          <a:xfrm>
            <a:off x="395229" y="2010575"/>
            <a:ext cx="11401542" cy="4720384"/>
          </a:xfrm>
        </p:spPr>
      </p:pic>
      <p:sp>
        <p:nvSpPr>
          <p:cNvPr id="4" name="Slide Number Placeholder 3">
            <a:extLst>
              <a:ext uri="{FF2B5EF4-FFF2-40B4-BE49-F238E27FC236}">
                <a16:creationId xmlns:a16="http://schemas.microsoft.com/office/drawing/2014/main" id="{CBA66548-6A22-FA43-8D50-F99E0C65069B}"/>
              </a:ext>
            </a:extLst>
          </p:cNvPr>
          <p:cNvSpPr>
            <a:spLocks noGrp="1"/>
          </p:cNvSpPr>
          <p:nvPr>
            <p:ph type="sldNum" sz="quarter" idx="12"/>
          </p:nvPr>
        </p:nvSpPr>
        <p:spPr/>
        <p:txBody>
          <a:bodyPr/>
          <a:lstStyle/>
          <a:p>
            <a:fld id="{27CE633F-9882-4A5C-83A2-1109D0C73261}" type="slidenum">
              <a:rPr lang="en-US" smtClean="0"/>
              <a:t>5</a:t>
            </a:fld>
            <a:endParaRPr lang="en-US"/>
          </a:p>
        </p:txBody>
      </p:sp>
      <p:pic>
        <p:nvPicPr>
          <p:cNvPr id="9" name="Graphic 8" descr="Pie chart with solid fill">
            <a:extLst>
              <a:ext uri="{FF2B5EF4-FFF2-40B4-BE49-F238E27FC236}">
                <a16:creationId xmlns:a16="http://schemas.microsoft.com/office/drawing/2014/main" id="{A0EB194A-5347-6C42-8A59-DD1C7E06F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192" y="751856"/>
            <a:ext cx="914400" cy="914400"/>
          </a:xfrm>
          <a:prstGeom prst="rect">
            <a:avLst/>
          </a:prstGeom>
        </p:spPr>
      </p:pic>
    </p:spTree>
    <p:extLst>
      <p:ext uri="{BB962C8B-B14F-4D97-AF65-F5344CB8AC3E}">
        <p14:creationId xmlns:p14="http://schemas.microsoft.com/office/powerpoint/2010/main" val="4226100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2B5F-20C9-2740-8C7F-192378ABD717}"/>
              </a:ext>
            </a:extLst>
          </p:cNvPr>
          <p:cNvSpPr>
            <a:spLocks noGrp="1"/>
          </p:cNvSpPr>
          <p:nvPr>
            <p:ph type="title"/>
          </p:nvPr>
        </p:nvSpPr>
        <p:spPr>
          <a:xfrm>
            <a:off x="1415540" y="702156"/>
            <a:ext cx="10195268" cy="1013800"/>
          </a:xfrm>
        </p:spPr>
        <p:txBody>
          <a:bodyPr/>
          <a:lstStyle/>
          <a:p>
            <a:r>
              <a:rPr lang="en-US" dirty="0"/>
              <a:t>The majority of client responses mention a fix or confirm the issue is invalid</a:t>
            </a:r>
          </a:p>
        </p:txBody>
      </p:sp>
      <p:sp>
        <p:nvSpPr>
          <p:cNvPr id="4" name="Slide Number Placeholder 3">
            <a:extLst>
              <a:ext uri="{FF2B5EF4-FFF2-40B4-BE49-F238E27FC236}">
                <a16:creationId xmlns:a16="http://schemas.microsoft.com/office/drawing/2014/main" id="{37B44D51-8BCF-ED47-80F8-1538FBE51F32}"/>
              </a:ext>
            </a:extLst>
          </p:cNvPr>
          <p:cNvSpPr>
            <a:spLocks noGrp="1"/>
          </p:cNvSpPr>
          <p:nvPr>
            <p:ph type="sldNum" sz="quarter" idx="12"/>
          </p:nvPr>
        </p:nvSpPr>
        <p:spPr/>
        <p:txBody>
          <a:bodyPr/>
          <a:lstStyle/>
          <a:p>
            <a:fld id="{27CE633F-9882-4A5C-83A2-1109D0C73261}" type="slidenum">
              <a:rPr lang="en-US" smtClean="0"/>
              <a:t>6</a:t>
            </a:fld>
            <a:endParaRPr lang="en-US"/>
          </a:p>
        </p:txBody>
      </p:sp>
      <p:pic>
        <p:nvPicPr>
          <p:cNvPr id="10" name="Content Placeholder 9" descr="Chart&#10;&#10;Description automatically generated">
            <a:extLst>
              <a:ext uri="{FF2B5EF4-FFF2-40B4-BE49-F238E27FC236}">
                <a16:creationId xmlns:a16="http://schemas.microsoft.com/office/drawing/2014/main" id="{6DB7DCC8-D4A0-774D-9EF0-182F9E4667DE}"/>
              </a:ext>
            </a:extLst>
          </p:cNvPr>
          <p:cNvPicPr>
            <a:picLocks noGrp="1" noChangeAspect="1"/>
          </p:cNvPicPr>
          <p:nvPr>
            <p:ph idx="1"/>
          </p:nvPr>
        </p:nvPicPr>
        <p:blipFill>
          <a:blip r:embed="rId3"/>
          <a:stretch>
            <a:fillRect/>
          </a:stretch>
        </p:blipFill>
        <p:spPr>
          <a:xfrm>
            <a:off x="470144" y="1906593"/>
            <a:ext cx="11140664" cy="4951407"/>
          </a:xfrm>
        </p:spPr>
      </p:pic>
      <p:pic>
        <p:nvPicPr>
          <p:cNvPr id="11" name="Graphic 10" descr="Siren with solid fill">
            <a:extLst>
              <a:ext uri="{FF2B5EF4-FFF2-40B4-BE49-F238E27FC236}">
                <a16:creationId xmlns:a16="http://schemas.microsoft.com/office/drawing/2014/main" id="{CC4DABB2-47E3-614B-9B1A-5E7DDEF238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140" y="702156"/>
            <a:ext cx="914400" cy="914400"/>
          </a:xfrm>
          <a:prstGeom prst="rect">
            <a:avLst/>
          </a:prstGeom>
        </p:spPr>
      </p:pic>
    </p:spTree>
    <p:extLst>
      <p:ext uri="{BB962C8B-B14F-4D97-AF65-F5344CB8AC3E}">
        <p14:creationId xmlns:p14="http://schemas.microsoft.com/office/powerpoint/2010/main" val="2113132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6B867-4073-9D4D-A15D-1A755BECF0AB}"/>
              </a:ext>
            </a:extLst>
          </p:cNvPr>
          <p:cNvSpPr>
            <a:spLocks noGrp="1"/>
          </p:cNvSpPr>
          <p:nvPr>
            <p:ph type="title"/>
          </p:nvPr>
        </p:nvSpPr>
        <p:spPr>
          <a:xfrm>
            <a:off x="1384544" y="702156"/>
            <a:ext cx="10226264" cy="1013800"/>
          </a:xfrm>
        </p:spPr>
        <p:txBody>
          <a:bodyPr/>
          <a:lstStyle/>
          <a:p>
            <a:r>
              <a:rPr lang="en-US" dirty="0"/>
              <a:t>Most fixes involve small changes to dependency specification files</a:t>
            </a:r>
          </a:p>
        </p:txBody>
      </p:sp>
      <p:pic>
        <p:nvPicPr>
          <p:cNvPr id="7" name="Content Placeholder 6" descr="Chart&#10;&#10;Description automatically generated">
            <a:extLst>
              <a:ext uri="{FF2B5EF4-FFF2-40B4-BE49-F238E27FC236}">
                <a16:creationId xmlns:a16="http://schemas.microsoft.com/office/drawing/2014/main" id="{69543166-94C6-7D46-B550-A2592CDCEF1D}"/>
              </a:ext>
            </a:extLst>
          </p:cNvPr>
          <p:cNvPicPr>
            <a:picLocks noGrp="1" noChangeAspect="1"/>
          </p:cNvPicPr>
          <p:nvPr>
            <p:ph idx="1"/>
          </p:nvPr>
        </p:nvPicPr>
        <p:blipFill>
          <a:blip r:embed="rId3"/>
          <a:stretch>
            <a:fillRect/>
          </a:stretch>
        </p:blipFill>
        <p:spPr>
          <a:xfrm>
            <a:off x="255728" y="1921559"/>
            <a:ext cx="11029616" cy="4902052"/>
          </a:xfrm>
        </p:spPr>
      </p:pic>
      <p:sp>
        <p:nvSpPr>
          <p:cNvPr id="4" name="Slide Number Placeholder 3">
            <a:extLst>
              <a:ext uri="{FF2B5EF4-FFF2-40B4-BE49-F238E27FC236}">
                <a16:creationId xmlns:a16="http://schemas.microsoft.com/office/drawing/2014/main" id="{1CAE7F97-DCBE-BB4E-A8AD-9F4F81879D18}"/>
              </a:ext>
            </a:extLst>
          </p:cNvPr>
          <p:cNvSpPr>
            <a:spLocks noGrp="1"/>
          </p:cNvSpPr>
          <p:nvPr>
            <p:ph type="sldNum" sz="quarter" idx="12"/>
          </p:nvPr>
        </p:nvSpPr>
        <p:spPr/>
        <p:txBody>
          <a:bodyPr/>
          <a:lstStyle/>
          <a:p>
            <a:fld id="{27CE633F-9882-4A5C-83A2-1109D0C73261}" type="slidenum">
              <a:rPr lang="en-US" smtClean="0"/>
              <a:t>7</a:t>
            </a:fld>
            <a:endParaRPr lang="en-US"/>
          </a:p>
        </p:txBody>
      </p:sp>
      <p:pic>
        <p:nvPicPr>
          <p:cNvPr id="8" name="Graphic 7" descr="Siren with solid fill">
            <a:extLst>
              <a:ext uri="{FF2B5EF4-FFF2-40B4-BE49-F238E27FC236}">
                <a16:creationId xmlns:a16="http://schemas.microsoft.com/office/drawing/2014/main" id="{004F8396-8DB1-3A4A-8713-63C5B1603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140" y="702156"/>
            <a:ext cx="914400" cy="914400"/>
          </a:xfrm>
          <a:prstGeom prst="rect">
            <a:avLst/>
          </a:prstGeom>
        </p:spPr>
      </p:pic>
    </p:spTree>
    <p:extLst>
      <p:ext uri="{BB962C8B-B14F-4D97-AF65-F5344CB8AC3E}">
        <p14:creationId xmlns:p14="http://schemas.microsoft.com/office/powerpoint/2010/main" val="59722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B14F-1E87-9648-BE1E-7E1E0854DA83}"/>
              </a:ext>
            </a:extLst>
          </p:cNvPr>
          <p:cNvSpPr>
            <a:spLocks noGrp="1"/>
          </p:cNvSpPr>
          <p:nvPr>
            <p:ph type="title"/>
          </p:nvPr>
        </p:nvSpPr>
        <p:spPr>
          <a:xfrm>
            <a:off x="1384544" y="702156"/>
            <a:ext cx="10226264" cy="1013800"/>
          </a:xfrm>
        </p:spPr>
        <p:txBody>
          <a:bodyPr/>
          <a:lstStyle/>
          <a:p>
            <a:r>
              <a:rPr lang="en-US" dirty="0"/>
              <a:t>While pinning the dependency is a legitimate option, it is not as successful as expected</a:t>
            </a:r>
          </a:p>
        </p:txBody>
      </p:sp>
      <p:pic>
        <p:nvPicPr>
          <p:cNvPr id="7" name="Content Placeholder 6" descr="Diagram&#10;&#10;Description automatically generated">
            <a:extLst>
              <a:ext uri="{FF2B5EF4-FFF2-40B4-BE49-F238E27FC236}">
                <a16:creationId xmlns:a16="http://schemas.microsoft.com/office/drawing/2014/main" id="{2769C72B-4F74-514E-A71F-B43F72335434}"/>
              </a:ext>
            </a:extLst>
          </p:cNvPr>
          <p:cNvPicPr>
            <a:picLocks noGrp="1" noChangeAspect="1"/>
          </p:cNvPicPr>
          <p:nvPr>
            <p:ph idx="1"/>
          </p:nvPr>
        </p:nvPicPr>
        <p:blipFill rotWithShape="1">
          <a:blip r:embed="rId3"/>
          <a:srcRect t="17409" b="18021"/>
          <a:stretch/>
        </p:blipFill>
        <p:spPr>
          <a:xfrm>
            <a:off x="5744029" y="2290084"/>
            <a:ext cx="5866779" cy="3788227"/>
          </a:xfrm>
        </p:spPr>
      </p:pic>
      <p:sp>
        <p:nvSpPr>
          <p:cNvPr id="4" name="Slide Number Placeholder 3">
            <a:extLst>
              <a:ext uri="{FF2B5EF4-FFF2-40B4-BE49-F238E27FC236}">
                <a16:creationId xmlns:a16="http://schemas.microsoft.com/office/drawing/2014/main" id="{18B01AB6-E40A-254E-8A90-F1B82689FF8E}"/>
              </a:ext>
            </a:extLst>
          </p:cNvPr>
          <p:cNvSpPr>
            <a:spLocks noGrp="1"/>
          </p:cNvSpPr>
          <p:nvPr>
            <p:ph type="sldNum" sz="quarter" idx="12"/>
          </p:nvPr>
        </p:nvSpPr>
        <p:spPr/>
        <p:txBody>
          <a:bodyPr/>
          <a:lstStyle/>
          <a:p>
            <a:fld id="{27CE633F-9882-4A5C-83A2-1109D0C73261}" type="slidenum">
              <a:rPr lang="en-US" smtClean="0"/>
              <a:t>8</a:t>
            </a:fld>
            <a:endParaRPr lang="en-US"/>
          </a:p>
        </p:txBody>
      </p:sp>
      <p:pic>
        <p:nvPicPr>
          <p:cNvPr id="5" name="Graphic 4" descr="Siren with solid fill">
            <a:extLst>
              <a:ext uri="{FF2B5EF4-FFF2-40B4-BE49-F238E27FC236}">
                <a16:creationId xmlns:a16="http://schemas.microsoft.com/office/drawing/2014/main" id="{4594312B-C03F-C841-998D-5FD63219A3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140" y="702156"/>
            <a:ext cx="914400" cy="914400"/>
          </a:xfrm>
          <a:prstGeom prst="rect">
            <a:avLst/>
          </a:prstGeom>
        </p:spPr>
      </p:pic>
      <p:sp>
        <p:nvSpPr>
          <p:cNvPr id="9" name="Content Placeholder 7">
            <a:extLst>
              <a:ext uri="{FF2B5EF4-FFF2-40B4-BE49-F238E27FC236}">
                <a16:creationId xmlns:a16="http://schemas.microsoft.com/office/drawing/2014/main" id="{87D617FC-E180-A040-8A39-F2294B571B67}"/>
              </a:ext>
            </a:extLst>
          </p:cNvPr>
          <p:cNvSpPr txBox="1">
            <a:spLocks/>
          </p:cNvSpPr>
          <p:nvPr/>
        </p:nvSpPr>
        <p:spPr>
          <a:xfrm>
            <a:off x="601255" y="1964168"/>
            <a:ext cx="4997112" cy="4036582"/>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2400" dirty="0">
              <a:solidFill>
                <a:schemeClr val="tx1"/>
              </a:solidFill>
            </a:endParaRPr>
          </a:p>
          <a:p>
            <a:r>
              <a:rPr lang="en-US" sz="2400" dirty="0">
                <a:solidFill>
                  <a:schemeClr val="tx1"/>
                </a:solidFill>
              </a:rPr>
              <a:t>Greenkeeper will automatically attempt to pin the failing dependency for most issue reports.</a:t>
            </a:r>
            <a:br>
              <a:rPr lang="en-US" sz="2400" dirty="0">
                <a:solidFill>
                  <a:schemeClr val="tx1"/>
                </a:solidFill>
              </a:rPr>
            </a:br>
            <a:br>
              <a:rPr lang="en-US" sz="2400" dirty="0">
                <a:solidFill>
                  <a:schemeClr val="tx1"/>
                </a:solidFill>
              </a:rPr>
            </a:br>
            <a:endParaRPr lang="en-US" sz="2400" dirty="0">
              <a:solidFill>
                <a:schemeClr val="bg1"/>
              </a:solidFill>
            </a:endParaRPr>
          </a:p>
          <a:p>
            <a:r>
              <a:rPr lang="en-US" sz="2400" dirty="0">
                <a:solidFill>
                  <a:schemeClr val="tx1"/>
                </a:solidFill>
              </a:rPr>
              <a:t>Only about 250 referenced commits were found that matched pinning criteria</a:t>
            </a:r>
            <a:r>
              <a:rPr lang="en-US" sz="2400" dirty="0">
                <a:solidFill>
                  <a:schemeClr val="bg1"/>
                </a:solidFill>
              </a:rPr>
              <a:t>.</a:t>
            </a:r>
          </a:p>
        </p:txBody>
      </p:sp>
    </p:spTree>
    <p:extLst>
      <p:ext uri="{BB962C8B-B14F-4D97-AF65-F5344CB8AC3E}">
        <p14:creationId xmlns:p14="http://schemas.microsoft.com/office/powerpoint/2010/main" val="242713487"/>
      </p:ext>
    </p:extLst>
  </p:cSld>
  <p:clrMapOvr>
    <a:masterClrMapping/>
  </p:clrMapOvr>
</p:sld>
</file>

<file path=ppt/theme/theme1.xml><?xml version="1.0" encoding="utf-8"?>
<a:theme xmlns:a="http://schemas.openxmlformats.org/drawingml/2006/main" name="Dividend">
  <a:themeElements>
    <a:clrScheme name="Custom 3">
      <a:dk1>
        <a:srgbClr val="000000"/>
      </a:dk1>
      <a:lt1>
        <a:srgbClr val="FFFFFF"/>
      </a:lt1>
      <a:dk2>
        <a:srgbClr val="3D3D3D"/>
      </a:dk2>
      <a:lt2>
        <a:srgbClr val="EBEBEB"/>
      </a:lt2>
      <a:accent1>
        <a:srgbClr val="366658"/>
      </a:accent1>
      <a:accent2>
        <a:srgbClr val="57A5FF"/>
      </a:accent2>
      <a:accent3>
        <a:srgbClr val="8CB649"/>
      </a:accent3>
      <a:accent4>
        <a:srgbClr val="88D5A9"/>
      </a:accent4>
      <a:accent5>
        <a:srgbClr val="969FA7"/>
      </a:accent5>
      <a:accent6>
        <a:srgbClr val="E8A844"/>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TotalTime>
  <Words>2217</Words>
  <Application>Microsoft Macintosh PowerPoint</Application>
  <PresentationFormat>Widescreen</PresentationFormat>
  <Paragraphs>99</Paragraphs>
  <Slides>12</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Calibri</vt:lpstr>
      <vt:lpstr>Calibri Light</vt:lpstr>
      <vt:lpstr>Gill Sans MT</vt:lpstr>
      <vt:lpstr>Wingdings 2</vt:lpstr>
      <vt:lpstr>Dividend</vt:lpstr>
      <vt:lpstr>Office Theme</vt:lpstr>
      <vt:lpstr>1_Office Theme</vt:lpstr>
      <vt:lpstr>KEEPING THE BUILD UP-TO-PAR An empirical study on in-range breaking updates in the npm ecosystem</vt:lpstr>
      <vt:lpstr>Breaking in-range updates</vt:lpstr>
      <vt:lpstr>Characteristics of in-range breaking updates and how client’s resolve their build</vt:lpstr>
      <vt:lpstr>Data Collection</vt:lpstr>
      <vt:lpstr>While the majority of clients will accept minor updates, most breakages are caused by patch updates</vt:lpstr>
      <vt:lpstr>Packages with higher total and more frequent releases tend to cause more breakages</vt:lpstr>
      <vt:lpstr>The majority of client responses mention a fix or confirm the issue is invalid</vt:lpstr>
      <vt:lpstr>Most fixes involve small changes to dependency specification files</vt:lpstr>
      <vt:lpstr>While pinning the dependency is a legitimate option, it is not as successful as expected</vt:lpstr>
      <vt:lpstr>Providers release a new version quicker than usual after releasing a version that break client’s builds</vt:lpstr>
      <vt:lpstr>Moving Forward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 empirical study on breaking in-range updates in the npm ecosystem</dc:title>
  <dc:creator>Ben Rombaut</dc:creator>
  <cp:lastModifiedBy>Ben Rombaut</cp:lastModifiedBy>
  <cp:revision>25</cp:revision>
  <dcterms:created xsi:type="dcterms:W3CDTF">2020-12-10T23:01:06Z</dcterms:created>
  <dcterms:modified xsi:type="dcterms:W3CDTF">2020-12-11T01:33:31Z</dcterms:modified>
</cp:coreProperties>
</file>